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8" r:id="rId5"/>
    <p:sldId id="279" r:id="rId6"/>
    <p:sldId id="261" r:id="rId7"/>
    <p:sldId id="262" r:id="rId8"/>
    <p:sldId id="263" r:id="rId9"/>
    <p:sldId id="264" r:id="rId10"/>
    <p:sldId id="265" r:id="rId11"/>
    <p:sldId id="266" r:id="rId12"/>
    <p:sldId id="267" r:id="rId13"/>
    <p:sldId id="268" r:id="rId14"/>
    <p:sldId id="269" r:id="rId15"/>
    <p:sldId id="270" r:id="rId16"/>
    <p:sldId id="275" r:id="rId17"/>
    <p:sldId id="273" r:id="rId18"/>
    <p:sldId id="274" r:id="rId19"/>
    <p:sldId id="276" r:id="rId20"/>
    <p:sldId id="27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4" autoAdjust="0"/>
    <p:restoredTop sz="94660"/>
  </p:normalViewPr>
  <p:slideViewPr>
    <p:cSldViewPr snapToGrid="0">
      <p:cViewPr varScale="1">
        <p:scale>
          <a:sx n="128" d="100"/>
          <a:sy n="128" d="100"/>
        </p:scale>
        <p:origin x="5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F83DDDDD-9B6B-4661-A1DD-4C8A33CF3BB1}"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97BE7A63-42FD-466C-A431-E28F0FE0C64F}">
      <dgm:prSet/>
      <dgm:spPr/>
      <dgm:t>
        <a:bodyPr/>
        <a:lstStyle/>
        <a:p>
          <a:r>
            <a:rPr lang="en-US" b="1"/>
            <a:t>Handle outliers</a:t>
          </a:r>
        </a:p>
      </dgm:t>
    </dgm:pt>
    <dgm:pt modelId="{59DDA1ED-BC6D-4D56-8B9F-15B6E98F5696}" type="parTrans" cxnId="{90EE0D51-A20E-4C1E-82CB-B09759822012}">
      <dgm:prSet/>
      <dgm:spPr/>
      <dgm:t>
        <a:bodyPr/>
        <a:lstStyle/>
        <a:p>
          <a:endParaRPr lang="en-US"/>
        </a:p>
      </dgm:t>
    </dgm:pt>
    <dgm:pt modelId="{9905B41E-D7E1-41A5-983E-BB266B577ABC}" type="sibTrans" cxnId="{90EE0D51-A20E-4C1E-82CB-B09759822012}">
      <dgm:prSet/>
      <dgm:spPr/>
      <dgm:t>
        <a:bodyPr/>
        <a:lstStyle/>
        <a:p>
          <a:endParaRPr lang="en-US"/>
        </a:p>
      </dgm:t>
    </dgm:pt>
    <dgm:pt modelId="{61FE542E-8AF3-424F-9E6A-422AEE40D580}">
      <dgm:prSet/>
      <dgm:spPr/>
      <dgm:t>
        <a:bodyPr/>
        <a:lstStyle/>
        <a:p>
          <a:r>
            <a:rPr lang="en-US" dirty="0"/>
            <a:t>Filter option in WEKA I used to detect any outlier</a:t>
          </a:r>
        </a:p>
      </dgm:t>
    </dgm:pt>
    <dgm:pt modelId="{3CFB502C-4752-4F71-8F8B-980D9A60C802}" type="parTrans" cxnId="{7CD9857C-6F7B-4967-8711-1E87FC121D67}">
      <dgm:prSet/>
      <dgm:spPr/>
      <dgm:t>
        <a:bodyPr/>
        <a:lstStyle/>
        <a:p>
          <a:endParaRPr lang="en-US"/>
        </a:p>
      </dgm:t>
    </dgm:pt>
    <dgm:pt modelId="{D337E16A-01BB-49C9-901F-F252F3635FFA}" type="sibTrans" cxnId="{7CD9857C-6F7B-4967-8711-1E87FC121D67}">
      <dgm:prSet/>
      <dgm:spPr/>
      <dgm:t>
        <a:bodyPr/>
        <a:lstStyle/>
        <a:p>
          <a:endParaRPr lang="en-US"/>
        </a:p>
      </dgm:t>
    </dgm:pt>
    <dgm:pt modelId="{EFB3A551-A38A-4527-B090-7FCDF2DB6D47}">
      <dgm:prSet/>
      <dgm:spPr/>
      <dgm:t>
        <a:bodyPr/>
        <a:lstStyle/>
        <a:p>
          <a:r>
            <a:rPr lang="en-US" dirty="0"/>
            <a:t>Preprocess Tab </a:t>
          </a:r>
          <a:r>
            <a:rPr lang="en-US" dirty="0">
              <a:sym typeface="Wingdings" panose="05000000000000000000" pitchFamily="2" charset="2"/>
            </a:rPr>
            <a:t></a:t>
          </a:r>
          <a:r>
            <a:rPr lang="en-US" dirty="0"/>
            <a:t> Choose Filter </a:t>
          </a:r>
          <a:r>
            <a:rPr lang="en-US" dirty="0">
              <a:sym typeface="Wingdings" panose="05000000000000000000" pitchFamily="2" charset="2"/>
            </a:rPr>
            <a:t></a:t>
          </a:r>
          <a:r>
            <a:rPr lang="en-US" dirty="0"/>
            <a:t> Filter </a:t>
          </a:r>
          <a:r>
            <a:rPr lang="en-US" dirty="0">
              <a:sym typeface="Wingdings" panose="05000000000000000000" pitchFamily="2" charset="2"/>
            </a:rPr>
            <a:t></a:t>
          </a:r>
          <a:r>
            <a:rPr lang="en-US" dirty="0"/>
            <a:t> unsupervised </a:t>
          </a:r>
          <a:r>
            <a:rPr lang="en-US" dirty="0">
              <a:sym typeface="Wingdings" panose="05000000000000000000" pitchFamily="2" charset="2"/>
            </a:rPr>
            <a:t></a:t>
          </a:r>
          <a:r>
            <a:rPr lang="en-US" dirty="0"/>
            <a:t> attributes </a:t>
          </a:r>
          <a:r>
            <a:rPr lang="en-US" dirty="0">
              <a:sym typeface="Wingdings" panose="05000000000000000000" pitchFamily="2" charset="2"/>
            </a:rPr>
            <a:t></a:t>
          </a:r>
          <a:r>
            <a:rPr lang="en-US" dirty="0"/>
            <a:t> </a:t>
          </a:r>
          <a:r>
            <a:rPr lang="en-US" dirty="0" err="1"/>
            <a:t>InterquartileRange</a:t>
          </a:r>
          <a:r>
            <a:rPr lang="en-US" dirty="0"/>
            <a:t> </a:t>
          </a:r>
          <a:r>
            <a:rPr lang="en-US" dirty="0">
              <a:sym typeface="Wingdings" panose="05000000000000000000" pitchFamily="2" charset="2"/>
            </a:rPr>
            <a:t></a:t>
          </a:r>
          <a:r>
            <a:rPr lang="en-US" dirty="0"/>
            <a:t> Apply</a:t>
          </a:r>
        </a:p>
      </dgm:t>
    </dgm:pt>
    <dgm:pt modelId="{2A50ADB7-1B86-4404-BBBF-7946C6C768A7}" type="parTrans" cxnId="{A3F63A66-7641-4524-B16A-D74C4508460D}">
      <dgm:prSet/>
      <dgm:spPr/>
      <dgm:t>
        <a:bodyPr/>
        <a:lstStyle/>
        <a:p>
          <a:endParaRPr lang="en-US"/>
        </a:p>
      </dgm:t>
    </dgm:pt>
    <dgm:pt modelId="{3E50D881-6944-496F-A56B-F3361EE77FB5}" type="sibTrans" cxnId="{A3F63A66-7641-4524-B16A-D74C4508460D}">
      <dgm:prSet/>
      <dgm:spPr/>
      <dgm:t>
        <a:bodyPr/>
        <a:lstStyle/>
        <a:p>
          <a:endParaRPr lang="en-US"/>
        </a:p>
      </dgm:t>
    </dgm:pt>
    <dgm:pt modelId="{1CA94F18-B341-480C-83A3-93237133DAB5}">
      <dgm:prSet/>
      <dgm:spPr/>
      <dgm:t>
        <a:bodyPr/>
        <a:lstStyle/>
        <a:p>
          <a:r>
            <a:rPr lang="en-US" dirty="0"/>
            <a:t>We select score as the class Attribute.</a:t>
          </a:r>
        </a:p>
      </dgm:t>
    </dgm:pt>
    <dgm:pt modelId="{C80D37D2-EF56-4F0F-82C1-A86C820ACE12}" type="parTrans" cxnId="{23DF60BE-4951-4713-8ABC-D248F9FB1826}">
      <dgm:prSet/>
      <dgm:spPr/>
      <dgm:t>
        <a:bodyPr/>
        <a:lstStyle/>
        <a:p>
          <a:endParaRPr lang="en-US"/>
        </a:p>
      </dgm:t>
    </dgm:pt>
    <dgm:pt modelId="{E04E09FE-D1C8-4210-A666-F828B948083F}" type="sibTrans" cxnId="{23DF60BE-4951-4713-8ABC-D248F9FB1826}">
      <dgm:prSet/>
      <dgm:spPr/>
      <dgm:t>
        <a:bodyPr/>
        <a:lstStyle/>
        <a:p>
          <a:endParaRPr lang="en-US"/>
        </a:p>
      </dgm:t>
    </dgm:pt>
    <dgm:pt modelId="{C162AD3A-6A3F-4F2F-9136-E22BA974F7F0}" type="pres">
      <dgm:prSet presAssocID="{F83DDDDD-9B6B-4661-A1DD-4C8A33CF3BB1}" presName="root" presStyleCnt="0">
        <dgm:presLayoutVars>
          <dgm:dir/>
          <dgm:resizeHandles val="exact"/>
        </dgm:presLayoutVars>
      </dgm:prSet>
      <dgm:spPr/>
    </dgm:pt>
    <dgm:pt modelId="{B5856245-0D44-47E2-8E30-4DE548ED1474}" type="pres">
      <dgm:prSet presAssocID="{97BE7A63-42FD-466C-A431-E28F0FE0C64F}" presName="compNode" presStyleCnt="0"/>
      <dgm:spPr/>
    </dgm:pt>
    <dgm:pt modelId="{ABC4B07D-D0C0-4C65-862C-D6E85C4265AD}" type="pres">
      <dgm:prSet presAssocID="{97BE7A63-42FD-466C-A431-E28F0FE0C64F}" presName="bgRect" presStyleLbl="bgShp" presStyleIdx="0" presStyleCnt="4"/>
      <dgm:spPr/>
    </dgm:pt>
    <dgm:pt modelId="{B1CBE1BD-C6BC-4E8B-92B8-AC8EF8576B62}" type="pres">
      <dgm:prSet presAssocID="{97BE7A63-42FD-466C-A431-E28F0FE0C64F}"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lose"/>
        </a:ext>
      </dgm:extLst>
    </dgm:pt>
    <dgm:pt modelId="{20C16715-5CBE-434C-A85A-DDDDFB15BD55}" type="pres">
      <dgm:prSet presAssocID="{97BE7A63-42FD-466C-A431-E28F0FE0C64F}" presName="spaceRect" presStyleCnt="0"/>
      <dgm:spPr/>
    </dgm:pt>
    <dgm:pt modelId="{4BC78850-53C1-450E-B87F-F853D469A416}" type="pres">
      <dgm:prSet presAssocID="{97BE7A63-42FD-466C-A431-E28F0FE0C64F}" presName="parTx" presStyleLbl="revTx" presStyleIdx="0" presStyleCnt="4">
        <dgm:presLayoutVars>
          <dgm:chMax val="0"/>
          <dgm:chPref val="0"/>
        </dgm:presLayoutVars>
      </dgm:prSet>
      <dgm:spPr/>
    </dgm:pt>
    <dgm:pt modelId="{3AF1FDEE-0011-4363-B2B5-AD78F717554C}" type="pres">
      <dgm:prSet presAssocID="{9905B41E-D7E1-41A5-983E-BB266B577ABC}" presName="sibTrans" presStyleCnt="0"/>
      <dgm:spPr/>
    </dgm:pt>
    <dgm:pt modelId="{68C21A01-813E-404C-80BB-2F37FE8F8DD1}" type="pres">
      <dgm:prSet presAssocID="{61FE542E-8AF3-424F-9E6A-422AEE40D580}" presName="compNode" presStyleCnt="0"/>
      <dgm:spPr/>
    </dgm:pt>
    <dgm:pt modelId="{49151F8E-E5A1-47E3-92F7-8C9EB612A972}" type="pres">
      <dgm:prSet presAssocID="{61FE542E-8AF3-424F-9E6A-422AEE40D580}" presName="bgRect" presStyleLbl="bgShp" presStyleIdx="1" presStyleCnt="4"/>
      <dgm:spPr/>
    </dgm:pt>
    <dgm:pt modelId="{460DA917-A253-47AE-B7BF-29F7A90255E5}" type="pres">
      <dgm:prSet presAssocID="{61FE542E-8AF3-424F-9E6A-422AEE40D58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ilter"/>
        </a:ext>
      </dgm:extLst>
    </dgm:pt>
    <dgm:pt modelId="{979A1927-72E4-4CF2-A86B-111905E6A940}" type="pres">
      <dgm:prSet presAssocID="{61FE542E-8AF3-424F-9E6A-422AEE40D580}" presName="spaceRect" presStyleCnt="0"/>
      <dgm:spPr/>
    </dgm:pt>
    <dgm:pt modelId="{EDC4534D-DD5D-4372-A0E3-0A5AF78ACFE3}" type="pres">
      <dgm:prSet presAssocID="{61FE542E-8AF3-424F-9E6A-422AEE40D580}" presName="parTx" presStyleLbl="revTx" presStyleIdx="1" presStyleCnt="4">
        <dgm:presLayoutVars>
          <dgm:chMax val="0"/>
          <dgm:chPref val="0"/>
        </dgm:presLayoutVars>
      </dgm:prSet>
      <dgm:spPr/>
    </dgm:pt>
    <dgm:pt modelId="{61E2E09D-E453-4D05-B4A7-BF65051896FE}" type="pres">
      <dgm:prSet presAssocID="{D337E16A-01BB-49C9-901F-F252F3635FFA}" presName="sibTrans" presStyleCnt="0"/>
      <dgm:spPr/>
    </dgm:pt>
    <dgm:pt modelId="{462ED23D-C7F2-4EBB-ABB5-33666932EE51}" type="pres">
      <dgm:prSet presAssocID="{EFB3A551-A38A-4527-B090-7FCDF2DB6D47}" presName="compNode" presStyleCnt="0"/>
      <dgm:spPr/>
    </dgm:pt>
    <dgm:pt modelId="{10190766-ACF2-4852-BBED-E5AA698CEB9C}" type="pres">
      <dgm:prSet presAssocID="{EFB3A551-A38A-4527-B090-7FCDF2DB6D47}" presName="bgRect" presStyleLbl="bgShp" presStyleIdx="2" presStyleCnt="4"/>
      <dgm:spPr/>
    </dgm:pt>
    <dgm:pt modelId="{580826C3-FE48-4D7E-B7A2-88BB8D33D2AA}" type="pres">
      <dgm:prSet presAssocID="{EFB3A551-A38A-4527-B090-7FCDF2DB6D47}"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ight Pointing Backhand Index"/>
        </a:ext>
      </dgm:extLst>
    </dgm:pt>
    <dgm:pt modelId="{85498DE7-5236-4284-8CAE-BF5AEA19C02F}" type="pres">
      <dgm:prSet presAssocID="{EFB3A551-A38A-4527-B090-7FCDF2DB6D47}" presName="spaceRect" presStyleCnt="0"/>
      <dgm:spPr/>
    </dgm:pt>
    <dgm:pt modelId="{71F696EA-9C9D-42A7-9536-7F5A4AB7F81C}" type="pres">
      <dgm:prSet presAssocID="{EFB3A551-A38A-4527-B090-7FCDF2DB6D47}" presName="parTx" presStyleLbl="revTx" presStyleIdx="2" presStyleCnt="4">
        <dgm:presLayoutVars>
          <dgm:chMax val="0"/>
          <dgm:chPref val="0"/>
        </dgm:presLayoutVars>
      </dgm:prSet>
      <dgm:spPr/>
    </dgm:pt>
    <dgm:pt modelId="{4FD56217-DB53-442C-BB7F-98AC3F62A43C}" type="pres">
      <dgm:prSet presAssocID="{3E50D881-6944-496F-A56B-F3361EE77FB5}" presName="sibTrans" presStyleCnt="0"/>
      <dgm:spPr/>
    </dgm:pt>
    <dgm:pt modelId="{AECECEC8-EDDA-4EBE-9299-987385D2D908}" type="pres">
      <dgm:prSet presAssocID="{1CA94F18-B341-480C-83A3-93237133DAB5}" presName="compNode" presStyleCnt="0"/>
      <dgm:spPr/>
    </dgm:pt>
    <dgm:pt modelId="{2BDE0181-971C-44C3-A08D-CC47F632D55B}" type="pres">
      <dgm:prSet presAssocID="{1CA94F18-B341-480C-83A3-93237133DAB5}" presName="bgRect" presStyleLbl="bgShp" presStyleIdx="3" presStyleCnt="4"/>
      <dgm:spPr/>
    </dgm:pt>
    <dgm:pt modelId="{029F2E7C-676B-48DF-A9FC-5A2614781248}" type="pres">
      <dgm:prSet presAssocID="{1CA94F18-B341-480C-83A3-93237133DAB5}"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ouse"/>
        </a:ext>
      </dgm:extLst>
    </dgm:pt>
    <dgm:pt modelId="{99CB9345-89C5-4235-9509-4C3720ACCF0B}" type="pres">
      <dgm:prSet presAssocID="{1CA94F18-B341-480C-83A3-93237133DAB5}" presName="spaceRect" presStyleCnt="0"/>
      <dgm:spPr/>
    </dgm:pt>
    <dgm:pt modelId="{23222D4A-657B-4BD0-A12D-6B016EA07775}" type="pres">
      <dgm:prSet presAssocID="{1CA94F18-B341-480C-83A3-93237133DAB5}" presName="parTx" presStyleLbl="revTx" presStyleIdx="3" presStyleCnt="4">
        <dgm:presLayoutVars>
          <dgm:chMax val="0"/>
          <dgm:chPref val="0"/>
        </dgm:presLayoutVars>
      </dgm:prSet>
      <dgm:spPr/>
    </dgm:pt>
  </dgm:ptLst>
  <dgm:cxnLst>
    <dgm:cxn modelId="{4E621F01-EAA2-47BE-B567-26AD9BCE4E00}" type="presOf" srcId="{97BE7A63-42FD-466C-A431-E28F0FE0C64F}" destId="{4BC78850-53C1-450E-B87F-F853D469A416}" srcOrd="0" destOrd="0" presId="urn:microsoft.com/office/officeart/2018/2/layout/IconVerticalSolidList"/>
    <dgm:cxn modelId="{B59DBA3D-A846-4CA3-8089-8DDD74F32FA8}" type="presOf" srcId="{EFB3A551-A38A-4527-B090-7FCDF2DB6D47}" destId="{71F696EA-9C9D-42A7-9536-7F5A4AB7F81C}" srcOrd="0" destOrd="0" presId="urn:microsoft.com/office/officeart/2018/2/layout/IconVerticalSolidList"/>
    <dgm:cxn modelId="{90EE0D51-A20E-4C1E-82CB-B09759822012}" srcId="{F83DDDDD-9B6B-4661-A1DD-4C8A33CF3BB1}" destId="{97BE7A63-42FD-466C-A431-E28F0FE0C64F}" srcOrd="0" destOrd="0" parTransId="{59DDA1ED-BC6D-4D56-8B9F-15B6E98F5696}" sibTransId="{9905B41E-D7E1-41A5-983E-BB266B577ABC}"/>
    <dgm:cxn modelId="{A3F63A66-7641-4524-B16A-D74C4508460D}" srcId="{F83DDDDD-9B6B-4661-A1DD-4C8A33CF3BB1}" destId="{EFB3A551-A38A-4527-B090-7FCDF2DB6D47}" srcOrd="2" destOrd="0" parTransId="{2A50ADB7-1B86-4404-BBBF-7946C6C768A7}" sibTransId="{3E50D881-6944-496F-A56B-F3361EE77FB5}"/>
    <dgm:cxn modelId="{7CD9857C-6F7B-4967-8711-1E87FC121D67}" srcId="{F83DDDDD-9B6B-4661-A1DD-4C8A33CF3BB1}" destId="{61FE542E-8AF3-424F-9E6A-422AEE40D580}" srcOrd="1" destOrd="0" parTransId="{3CFB502C-4752-4F71-8F8B-980D9A60C802}" sibTransId="{D337E16A-01BB-49C9-901F-F252F3635FFA}"/>
    <dgm:cxn modelId="{23DF60BE-4951-4713-8ABC-D248F9FB1826}" srcId="{F83DDDDD-9B6B-4661-A1DD-4C8A33CF3BB1}" destId="{1CA94F18-B341-480C-83A3-93237133DAB5}" srcOrd="3" destOrd="0" parTransId="{C80D37D2-EF56-4F0F-82C1-A86C820ACE12}" sibTransId="{E04E09FE-D1C8-4210-A666-F828B948083F}"/>
    <dgm:cxn modelId="{80C2C5C0-43A6-45A3-BFBD-8917CEA7FE7E}" type="presOf" srcId="{1CA94F18-B341-480C-83A3-93237133DAB5}" destId="{23222D4A-657B-4BD0-A12D-6B016EA07775}" srcOrd="0" destOrd="0" presId="urn:microsoft.com/office/officeart/2018/2/layout/IconVerticalSolidList"/>
    <dgm:cxn modelId="{B651DECD-C0C9-4C0D-AD53-AE19D916459F}" type="presOf" srcId="{61FE542E-8AF3-424F-9E6A-422AEE40D580}" destId="{EDC4534D-DD5D-4372-A0E3-0A5AF78ACFE3}" srcOrd="0" destOrd="0" presId="urn:microsoft.com/office/officeart/2018/2/layout/IconVerticalSolidList"/>
    <dgm:cxn modelId="{2091F2E2-1DF9-42A7-8475-A6F157C888C9}" type="presOf" srcId="{F83DDDDD-9B6B-4661-A1DD-4C8A33CF3BB1}" destId="{C162AD3A-6A3F-4F2F-9136-E22BA974F7F0}" srcOrd="0" destOrd="0" presId="urn:microsoft.com/office/officeart/2018/2/layout/IconVerticalSolidList"/>
    <dgm:cxn modelId="{00C6887B-96F4-46D4-859D-BF9ECD292BE3}" type="presParOf" srcId="{C162AD3A-6A3F-4F2F-9136-E22BA974F7F0}" destId="{B5856245-0D44-47E2-8E30-4DE548ED1474}" srcOrd="0" destOrd="0" presId="urn:microsoft.com/office/officeart/2018/2/layout/IconVerticalSolidList"/>
    <dgm:cxn modelId="{0D304A4F-6BA2-4675-8CE2-1ECFC92BC2DA}" type="presParOf" srcId="{B5856245-0D44-47E2-8E30-4DE548ED1474}" destId="{ABC4B07D-D0C0-4C65-862C-D6E85C4265AD}" srcOrd="0" destOrd="0" presId="urn:microsoft.com/office/officeart/2018/2/layout/IconVerticalSolidList"/>
    <dgm:cxn modelId="{C6A49172-1901-46CA-B791-594DE949B43B}" type="presParOf" srcId="{B5856245-0D44-47E2-8E30-4DE548ED1474}" destId="{B1CBE1BD-C6BC-4E8B-92B8-AC8EF8576B62}" srcOrd="1" destOrd="0" presId="urn:microsoft.com/office/officeart/2018/2/layout/IconVerticalSolidList"/>
    <dgm:cxn modelId="{95796EF4-C767-44DD-B7EB-E395F83E15A8}" type="presParOf" srcId="{B5856245-0D44-47E2-8E30-4DE548ED1474}" destId="{20C16715-5CBE-434C-A85A-DDDDFB15BD55}" srcOrd="2" destOrd="0" presId="urn:microsoft.com/office/officeart/2018/2/layout/IconVerticalSolidList"/>
    <dgm:cxn modelId="{F3F9F1B1-27F8-4178-876F-E37855E5EAD5}" type="presParOf" srcId="{B5856245-0D44-47E2-8E30-4DE548ED1474}" destId="{4BC78850-53C1-450E-B87F-F853D469A416}" srcOrd="3" destOrd="0" presId="urn:microsoft.com/office/officeart/2018/2/layout/IconVerticalSolidList"/>
    <dgm:cxn modelId="{B4AB7679-D425-46F5-BC09-FD169F71AD57}" type="presParOf" srcId="{C162AD3A-6A3F-4F2F-9136-E22BA974F7F0}" destId="{3AF1FDEE-0011-4363-B2B5-AD78F717554C}" srcOrd="1" destOrd="0" presId="urn:microsoft.com/office/officeart/2018/2/layout/IconVerticalSolidList"/>
    <dgm:cxn modelId="{B641E54A-5B16-4948-942C-914EEC5D7A87}" type="presParOf" srcId="{C162AD3A-6A3F-4F2F-9136-E22BA974F7F0}" destId="{68C21A01-813E-404C-80BB-2F37FE8F8DD1}" srcOrd="2" destOrd="0" presId="urn:microsoft.com/office/officeart/2018/2/layout/IconVerticalSolidList"/>
    <dgm:cxn modelId="{5C2E0B53-DE68-434B-88FD-9A49E4DB1000}" type="presParOf" srcId="{68C21A01-813E-404C-80BB-2F37FE8F8DD1}" destId="{49151F8E-E5A1-47E3-92F7-8C9EB612A972}" srcOrd="0" destOrd="0" presId="urn:microsoft.com/office/officeart/2018/2/layout/IconVerticalSolidList"/>
    <dgm:cxn modelId="{EA8E0BBF-F561-4A0C-956D-C3A6D19525DD}" type="presParOf" srcId="{68C21A01-813E-404C-80BB-2F37FE8F8DD1}" destId="{460DA917-A253-47AE-B7BF-29F7A90255E5}" srcOrd="1" destOrd="0" presId="urn:microsoft.com/office/officeart/2018/2/layout/IconVerticalSolidList"/>
    <dgm:cxn modelId="{F28EDB37-18CC-4E0B-B949-A2C0EC9072B6}" type="presParOf" srcId="{68C21A01-813E-404C-80BB-2F37FE8F8DD1}" destId="{979A1927-72E4-4CF2-A86B-111905E6A940}" srcOrd="2" destOrd="0" presId="urn:microsoft.com/office/officeart/2018/2/layout/IconVerticalSolidList"/>
    <dgm:cxn modelId="{07274363-E88D-4788-A681-82F10FC83A7B}" type="presParOf" srcId="{68C21A01-813E-404C-80BB-2F37FE8F8DD1}" destId="{EDC4534D-DD5D-4372-A0E3-0A5AF78ACFE3}" srcOrd="3" destOrd="0" presId="urn:microsoft.com/office/officeart/2018/2/layout/IconVerticalSolidList"/>
    <dgm:cxn modelId="{D253A128-DF93-4409-9F1A-8B906EE32A90}" type="presParOf" srcId="{C162AD3A-6A3F-4F2F-9136-E22BA974F7F0}" destId="{61E2E09D-E453-4D05-B4A7-BF65051896FE}" srcOrd="3" destOrd="0" presId="urn:microsoft.com/office/officeart/2018/2/layout/IconVerticalSolidList"/>
    <dgm:cxn modelId="{79D04C6A-F74B-411D-BB70-8867C150B554}" type="presParOf" srcId="{C162AD3A-6A3F-4F2F-9136-E22BA974F7F0}" destId="{462ED23D-C7F2-4EBB-ABB5-33666932EE51}" srcOrd="4" destOrd="0" presId="urn:microsoft.com/office/officeart/2018/2/layout/IconVerticalSolidList"/>
    <dgm:cxn modelId="{0BCF2A94-3EC8-43B5-A750-F7E8411C9A25}" type="presParOf" srcId="{462ED23D-C7F2-4EBB-ABB5-33666932EE51}" destId="{10190766-ACF2-4852-BBED-E5AA698CEB9C}" srcOrd="0" destOrd="0" presId="urn:microsoft.com/office/officeart/2018/2/layout/IconVerticalSolidList"/>
    <dgm:cxn modelId="{7827F406-0CAE-4832-90C2-4197C0C907F7}" type="presParOf" srcId="{462ED23D-C7F2-4EBB-ABB5-33666932EE51}" destId="{580826C3-FE48-4D7E-B7A2-88BB8D33D2AA}" srcOrd="1" destOrd="0" presId="urn:microsoft.com/office/officeart/2018/2/layout/IconVerticalSolidList"/>
    <dgm:cxn modelId="{1ED8BBF6-90A0-47CB-8E2B-CBBE7F8BBBF5}" type="presParOf" srcId="{462ED23D-C7F2-4EBB-ABB5-33666932EE51}" destId="{85498DE7-5236-4284-8CAE-BF5AEA19C02F}" srcOrd="2" destOrd="0" presId="urn:microsoft.com/office/officeart/2018/2/layout/IconVerticalSolidList"/>
    <dgm:cxn modelId="{50196C5A-BB76-4A39-B03A-250AB89BBFD7}" type="presParOf" srcId="{462ED23D-C7F2-4EBB-ABB5-33666932EE51}" destId="{71F696EA-9C9D-42A7-9536-7F5A4AB7F81C}" srcOrd="3" destOrd="0" presId="urn:microsoft.com/office/officeart/2018/2/layout/IconVerticalSolidList"/>
    <dgm:cxn modelId="{4E2F8AE2-A446-4E3A-9D2D-7C9155A71ADB}" type="presParOf" srcId="{C162AD3A-6A3F-4F2F-9136-E22BA974F7F0}" destId="{4FD56217-DB53-442C-BB7F-98AC3F62A43C}" srcOrd="5" destOrd="0" presId="urn:microsoft.com/office/officeart/2018/2/layout/IconVerticalSolidList"/>
    <dgm:cxn modelId="{64642A1F-9797-40BE-84B0-FE0159F5745B}" type="presParOf" srcId="{C162AD3A-6A3F-4F2F-9136-E22BA974F7F0}" destId="{AECECEC8-EDDA-4EBE-9299-987385D2D908}" srcOrd="6" destOrd="0" presId="urn:microsoft.com/office/officeart/2018/2/layout/IconVerticalSolidList"/>
    <dgm:cxn modelId="{9F10C19C-35F2-4CE8-8836-CEF758DB4983}" type="presParOf" srcId="{AECECEC8-EDDA-4EBE-9299-987385D2D908}" destId="{2BDE0181-971C-44C3-A08D-CC47F632D55B}" srcOrd="0" destOrd="0" presId="urn:microsoft.com/office/officeart/2018/2/layout/IconVerticalSolidList"/>
    <dgm:cxn modelId="{7EBDD33F-F9B7-4E96-A5C6-F5AED1A7D88F}" type="presParOf" srcId="{AECECEC8-EDDA-4EBE-9299-987385D2D908}" destId="{029F2E7C-676B-48DF-A9FC-5A2614781248}" srcOrd="1" destOrd="0" presId="urn:microsoft.com/office/officeart/2018/2/layout/IconVerticalSolidList"/>
    <dgm:cxn modelId="{E30CE1E1-C1DB-4870-8F91-35A595FB6B7E}" type="presParOf" srcId="{AECECEC8-EDDA-4EBE-9299-987385D2D908}" destId="{99CB9345-89C5-4235-9509-4C3720ACCF0B}" srcOrd="2" destOrd="0" presId="urn:microsoft.com/office/officeart/2018/2/layout/IconVerticalSolidList"/>
    <dgm:cxn modelId="{200EF54F-62DF-453B-97CD-EC32CC824991}" type="presParOf" srcId="{AECECEC8-EDDA-4EBE-9299-987385D2D908}" destId="{23222D4A-657B-4BD0-A12D-6B016EA07775}"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BC4B07D-D0C0-4C65-862C-D6E85C4265AD}">
      <dsp:nvSpPr>
        <dsp:cNvPr id="0" name=""/>
        <dsp:cNvSpPr/>
      </dsp:nvSpPr>
      <dsp:spPr>
        <a:xfrm>
          <a:off x="0" y="2347"/>
          <a:ext cx="6248400" cy="1189803"/>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1CBE1BD-C6BC-4E8B-92B8-AC8EF8576B62}">
      <dsp:nvSpPr>
        <dsp:cNvPr id="0" name=""/>
        <dsp:cNvSpPr/>
      </dsp:nvSpPr>
      <dsp:spPr>
        <a:xfrm>
          <a:off x="359915" y="270053"/>
          <a:ext cx="654392" cy="65439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BC78850-53C1-450E-B87F-F853D469A416}">
      <dsp:nvSpPr>
        <dsp:cNvPr id="0" name=""/>
        <dsp:cNvSpPr/>
      </dsp:nvSpPr>
      <dsp:spPr>
        <a:xfrm>
          <a:off x="1374223" y="2347"/>
          <a:ext cx="48741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977900">
            <a:lnSpc>
              <a:spcPct val="90000"/>
            </a:lnSpc>
            <a:spcBef>
              <a:spcPct val="0"/>
            </a:spcBef>
            <a:spcAft>
              <a:spcPct val="35000"/>
            </a:spcAft>
            <a:buNone/>
          </a:pPr>
          <a:r>
            <a:rPr lang="en-US" sz="2200" b="1" kern="1200"/>
            <a:t>Handle outliers</a:t>
          </a:r>
        </a:p>
      </dsp:txBody>
      <dsp:txXfrm>
        <a:off x="1374223" y="2347"/>
        <a:ext cx="4874176" cy="1189803"/>
      </dsp:txXfrm>
    </dsp:sp>
    <dsp:sp modelId="{49151F8E-E5A1-47E3-92F7-8C9EB612A972}">
      <dsp:nvSpPr>
        <dsp:cNvPr id="0" name=""/>
        <dsp:cNvSpPr/>
      </dsp:nvSpPr>
      <dsp:spPr>
        <a:xfrm>
          <a:off x="0" y="1489602"/>
          <a:ext cx="6248400" cy="1189803"/>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60DA917-A253-47AE-B7BF-29F7A90255E5}">
      <dsp:nvSpPr>
        <dsp:cNvPr id="0" name=""/>
        <dsp:cNvSpPr/>
      </dsp:nvSpPr>
      <dsp:spPr>
        <a:xfrm>
          <a:off x="359915" y="1757308"/>
          <a:ext cx="654392" cy="65439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DC4534D-DD5D-4372-A0E3-0A5AF78ACFE3}">
      <dsp:nvSpPr>
        <dsp:cNvPr id="0" name=""/>
        <dsp:cNvSpPr/>
      </dsp:nvSpPr>
      <dsp:spPr>
        <a:xfrm>
          <a:off x="1374223" y="1489602"/>
          <a:ext cx="48741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977900">
            <a:lnSpc>
              <a:spcPct val="90000"/>
            </a:lnSpc>
            <a:spcBef>
              <a:spcPct val="0"/>
            </a:spcBef>
            <a:spcAft>
              <a:spcPct val="35000"/>
            </a:spcAft>
            <a:buNone/>
          </a:pPr>
          <a:r>
            <a:rPr lang="en-US" sz="2200" kern="1200" dirty="0"/>
            <a:t>Filter option in WEKA I used to detect any outlier</a:t>
          </a:r>
        </a:p>
      </dsp:txBody>
      <dsp:txXfrm>
        <a:off x="1374223" y="1489602"/>
        <a:ext cx="4874176" cy="1189803"/>
      </dsp:txXfrm>
    </dsp:sp>
    <dsp:sp modelId="{10190766-ACF2-4852-BBED-E5AA698CEB9C}">
      <dsp:nvSpPr>
        <dsp:cNvPr id="0" name=""/>
        <dsp:cNvSpPr/>
      </dsp:nvSpPr>
      <dsp:spPr>
        <a:xfrm>
          <a:off x="0" y="2976856"/>
          <a:ext cx="6248400" cy="1189803"/>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80826C3-FE48-4D7E-B7A2-88BB8D33D2AA}">
      <dsp:nvSpPr>
        <dsp:cNvPr id="0" name=""/>
        <dsp:cNvSpPr/>
      </dsp:nvSpPr>
      <dsp:spPr>
        <a:xfrm>
          <a:off x="359915" y="3244562"/>
          <a:ext cx="654392" cy="65439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1F696EA-9C9D-42A7-9536-7F5A4AB7F81C}">
      <dsp:nvSpPr>
        <dsp:cNvPr id="0" name=""/>
        <dsp:cNvSpPr/>
      </dsp:nvSpPr>
      <dsp:spPr>
        <a:xfrm>
          <a:off x="1374223" y="2976856"/>
          <a:ext cx="48741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977900">
            <a:lnSpc>
              <a:spcPct val="90000"/>
            </a:lnSpc>
            <a:spcBef>
              <a:spcPct val="0"/>
            </a:spcBef>
            <a:spcAft>
              <a:spcPct val="35000"/>
            </a:spcAft>
            <a:buNone/>
          </a:pPr>
          <a:r>
            <a:rPr lang="en-US" sz="2200" kern="1200" dirty="0"/>
            <a:t>Preprocess Tab </a:t>
          </a:r>
          <a:r>
            <a:rPr lang="en-US" sz="2200" kern="1200" dirty="0">
              <a:sym typeface="Wingdings" panose="05000000000000000000" pitchFamily="2" charset="2"/>
            </a:rPr>
            <a:t></a:t>
          </a:r>
          <a:r>
            <a:rPr lang="en-US" sz="2200" kern="1200" dirty="0"/>
            <a:t> Choose Filter </a:t>
          </a:r>
          <a:r>
            <a:rPr lang="en-US" sz="2200" kern="1200" dirty="0">
              <a:sym typeface="Wingdings" panose="05000000000000000000" pitchFamily="2" charset="2"/>
            </a:rPr>
            <a:t></a:t>
          </a:r>
          <a:r>
            <a:rPr lang="en-US" sz="2200" kern="1200" dirty="0"/>
            <a:t> Filter </a:t>
          </a:r>
          <a:r>
            <a:rPr lang="en-US" sz="2200" kern="1200" dirty="0">
              <a:sym typeface="Wingdings" panose="05000000000000000000" pitchFamily="2" charset="2"/>
            </a:rPr>
            <a:t></a:t>
          </a:r>
          <a:r>
            <a:rPr lang="en-US" sz="2200" kern="1200" dirty="0"/>
            <a:t> unsupervised </a:t>
          </a:r>
          <a:r>
            <a:rPr lang="en-US" sz="2200" kern="1200" dirty="0">
              <a:sym typeface="Wingdings" panose="05000000000000000000" pitchFamily="2" charset="2"/>
            </a:rPr>
            <a:t></a:t>
          </a:r>
          <a:r>
            <a:rPr lang="en-US" sz="2200" kern="1200" dirty="0"/>
            <a:t> attributes </a:t>
          </a:r>
          <a:r>
            <a:rPr lang="en-US" sz="2200" kern="1200" dirty="0">
              <a:sym typeface="Wingdings" panose="05000000000000000000" pitchFamily="2" charset="2"/>
            </a:rPr>
            <a:t></a:t>
          </a:r>
          <a:r>
            <a:rPr lang="en-US" sz="2200" kern="1200" dirty="0"/>
            <a:t> </a:t>
          </a:r>
          <a:r>
            <a:rPr lang="en-US" sz="2200" kern="1200" dirty="0" err="1"/>
            <a:t>InterquartileRange</a:t>
          </a:r>
          <a:r>
            <a:rPr lang="en-US" sz="2200" kern="1200" dirty="0"/>
            <a:t> </a:t>
          </a:r>
          <a:r>
            <a:rPr lang="en-US" sz="2200" kern="1200" dirty="0">
              <a:sym typeface="Wingdings" panose="05000000000000000000" pitchFamily="2" charset="2"/>
            </a:rPr>
            <a:t></a:t>
          </a:r>
          <a:r>
            <a:rPr lang="en-US" sz="2200" kern="1200" dirty="0"/>
            <a:t> Apply</a:t>
          </a:r>
        </a:p>
      </dsp:txBody>
      <dsp:txXfrm>
        <a:off x="1374223" y="2976856"/>
        <a:ext cx="4874176" cy="1189803"/>
      </dsp:txXfrm>
    </dsp:sp>
    <dsp:sp modelId="{2BDE0181-971C-44C3-A08D-CC47F632D55B}">
      <dsp:nvSpPr>
        <dsp:cNvPr id="0" name=""/>
        <dsp:cNvSpPr/>
      </dsp:nvSpPr>
      <dsp:spPr>
        <a:xfrm>
          <a:off x="0" y="4464111"/>
          <a:ext cx="6248400" cy="1189803"/>
        </a:xfrm>
        <a:prstGeom prst="roundRect">
          <a:avLst>
            <a:gd name="adj" fmla="val 1000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29F2E7C-676B-48DF-A9FC-5A2614781248}">
      <dsp:nvSpPr>
        <dsp:cNvPr id="0" name=""/>
        <dsp:cNvSpPr/>
      </dsp:nvSpPr>
      <dsp:spPr>
        <a:xfrm>
          <a:off x="359915" y="4731817"/>
          <a:ext cx="654392" cy="65439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3222D4A-657B-4BD0-A12D-6B016EA07775}">
      <dsp:nvSpPr>
        <dsp:cNvPr id="0" name=""/>
        <dsp:cNvSpPr/>
      </dsp:nvSpPr>
      <dsp:spPr>
        <a:xfrm>
          <a:off x="1374223" y="4464111"/>
          <a:ext cx="4874176" cy="118980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921" tIns="125921" rIns="125921" bIns="125921" numCol="1" spcCol="1270" anchor="ctr" anchorCtr="0">
          <a:noAutofit/>
        </a:bodyPr>
        <a:lstStyle/>
        <a:p>
          <a:pPr marL="0" lvl="0" indent="0" algn="l" defTabSz="977900">
            <a:lnSpc>
              <a:spcPct val="90000"/>
            </a:lnSpc>
            <a:spcBef>
              <a:spcPct val="0"/>
            </a:spcBef>
            <a:spcAft>
              <a:spcPct val="35000"/>
            </a:spcAft>
            <a:buNone/>
          </a:pPr>
          <a:r>
            <a:rPr lang="en-US" sz="2200" kern="1200" dirty="0"/>
            <a:t>We select score as the class Attribute.</a:t>
          </a:r>
        </a:p>
      </dsp:txBody>
      <dsp:txXfrm>
        <a:off x="1374223" y="4464111"/>
        <a:ext cx="4874176" cy="118980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1.png>
</file>

<file path=ppt/media/image12.svg>
</file>

<file path=ppt/media/image14.png>
</file>

<file path=ppt/media/image15.tiff>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tiff>
</file>

<file path=ppt/media/image25.png>
</file>

<file path=ppt/media/image26.png>
</file>

<file path=ppt/media/image27.png>
</file>

<file path=ppt/media/image28.png>
</file>

<file path=ppt/media/image5.png>
</file>

<file path=ppt/media/image8.png>
</file>

<file path=ppt/media/image9.sv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E2727-2F40-4B03-9382-76E34AE6039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E352C7-24CE-4CE4-95CF-92FFBD5864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41AF04-D89F-4C27-BECA-9F9998A7E93D}"/>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5" name="Footer Placeholder 4">
            <a:extLst>
              <a:ext uri="{FF2B5EF4-FFF2-40B4-BE49-F238E27FC236}">
                <a16:creationId xmlns:a16="http://schemas.microsoft.com/office/drawing/2014/main" id="{267AE22C-ECE9-4EDE-A1DE-D8A6782E3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2080B3-9AB2-44DB-87B3-AA296B6ECFB5}"/>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2247637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A8F27-3286-4ED2-B709-D460453490B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2B0B81-17ED-4A44-8003-D895EF158D2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CDD4A9-58C2-4B56-921F-F219E5FA032E}"/>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5" name="Footer Placeholder 4">
            <a:extLst>
              <a:ext uri="{FF2B5EF4-FFF2-40B4-BE49-F238E27FC236}">
                <a16:creationId xmlns:a16="http://schemas.microsoft.com/office/drawing/2014/main" id="{C292CBDF-D401-402A-98FD-D005F7DFB1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92B5AB-07AE-4696-B9E1-9431327BACD3}"/>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1713083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95C4142-97DE-4A45-9A6B-FE0DE50BA91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E08B71-94AB-421E-8C48-1460186EBFE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DFEEA8-4688-4227-92B7-9CC940007152}"/>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5" name="Footer Placeholder 4">
            <a:extLst>
              <a:ext uri="{FF2B5EF4-FFF2-40B4-BE49-F238E27FC236}">
                <a16:creationId xmlns:a16="http://schemas.microsoft.com/office/drawing/2014/main" id="{C098AB02-00C5-4AA7-97B3-A959257BBC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A8BC22-4E44-4010-93BB-85892BF60E7B}"/>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1027898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4F4C2-E031-4C45-8479-508A0F2641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9CB29C-A429-4D8E-ABA4-A2FC187DF87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37D6AF-4E2C-47B4-9B77-82AAD8F79681}"/>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5" name="Footer Placeholder 4">
            <a:extLst>
              <a:ext uri="{FF2B5EF4-FFF2-40B4-BE49-F238E27FC236}">
                <a16:creationId xmlns:a16="http://schemas.microsoft.com/office/drawing/2014/main" id="{99F4819A-2A6A-4F53-92DF-9137BDB0D5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534E55-F34B-4B99-A4D2-60CAB93C0F8E}"/>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2779086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B9165-BEC5-4FD3-94B3-ECF76387DC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A1ABDF9-4163-4048-A95A-EFDC77671CD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ECE79A3-2F51-4122-AF07-CFA845C4FF12}"/>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5" name="Footer Placeholder 4">
            <a:extLst>
              <a:ext uri="{FF2B5EF4-FFF2-40B4-BE49-F238E27FC236}">
                <a16:creationId xmlns:a16="http://schemas.microsoft.com/office/drawing/2014/main" id="{5CA12426-7087-46A2-B0CC-1B55BE839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65B468-42BF-472C-9CB3-9087B03A3ACF}"/>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11076731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1EB3E-E7C7-46BB-B8C6-7FCCF7AA23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E79F43-A446-4968-AAE8-E56D9F9A91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2BCFB07-1437-481B-925B-A9570BAD34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B76E46B-A44A-4DB1-8053-E18A40E5C73C}"/>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6" name="Footer Placeholder 5">
            <a:extLst>
              <a:ext uri="{FF2B5EF4-FFF2-40B4-BE49-F238E27FC236}">
                <a16:creationId xmlns:a16="http://schemas.microsoft.com/office/drawing/2014/main" id="{6164018F-8902-4FC2-9044-10EFD69C60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266380-F470-46A4-85B3-D058445CD374}"/>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2984984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4F81F0-6004-49D4-B300-6B11CD74C7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22D8682-6966-4E49-B27B-F4F77593F2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0C6F0E-9293-4860-87B3-26616816EC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54BC588-4C38-47EC-A34D-CE76093F306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CF2E72-344D-4E57-A229-502F8C04B48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83A9F31-DDD7-4CE4-AB52-578823AA7AA8}"/>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8" name="Footer Placeholder 7">
            <a:extLst>
              <a:ext uri="{FF2B5EF4-FFF2-40B4-BE49-F238E27FC236}">
                <a16:creationId xmlns:a16="http://schemas.microsoft.com/office/drawing/2014/main" id="{06412A64-81B4-4460-BC15-2E2F8EC0A4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16A3895-0489-413B-A6B5-959CDB60EFEE}"/>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16060152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584CB-9A7E-4720-ABD1-97EE2592171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CFF6A13-BC86-431F-A7CA-0E94568769CD}"/>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4" name="Footer Placeholder 3">
            <a:extLst>
              <a:ext uri="{FF2B5EF4-FFF2-40B4-BE49-F238E27FC236}">
                <a16:creationId xmlns:a16="http://schemas.microsoft.com/office/drawing/2014/main" id="{24949FF9-3F53-4700-8433-E1719124D98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34444CF-A2AF-4B1D-849A-CAB1AEEC7806}"/>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1403818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BA43F52-87E9-4305-8982-556F2B3B0670}"/>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3" name="Footer Placeholder 2">
            <a:extLst>
              <a:ext uri="{FF2B5EF4-FFF2-40B4-BE49-F238E27FC236}">
                <a16:creationId xmlns:a16="http://schemas.microsoft.com/office/drawing/2014/main" id="{C9343EC9-E4E7-4B80-B465-EFADBF1AB09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57F2ED4-CBC9-44F8-9441-A5273347FD41}"/>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1869812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3ED1B-1B34-4344-B7B9-734FC62EC1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3FE83B-B392-4D37-A0FA-A64C8616FC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3DCDE0A-45C9-49F3-B3F4-529E92D344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DF0E60-01CD-4908-A5DC-1C287EFE4DA7}"/>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6" name="Footer Placeholder 5">
            <a:extLst>
              <a:ext uri="{FF2B5EF4-FFF2-40B4-BE49-F238E27FC236}">
                <a16:creationId xmlns:a16="http://schemas.microsoft.com/office/drawing/2014/main" id="{C8F5E39F-698E-4292-A262-4095A8907B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35CADF-101C-4F1C-AEE4-9EF8A049FFBE}"/>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17785289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260E1-4244-4195-AFC8-AA774E2E26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818F05A-DC01-41CB-B025-8CC5B0F710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4E9329-B64B-405E-874E-2862934A93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B699BA-B479-49A4-815B-32064DDDAFE4}"/>
              </a:ext>
            </a:extLst>
          </p:cNvPr>
          <p:cNvSpPr>
            <a:spLocks noGrp="1"/>
          </p:cNvSpPr>
          <p:nvPr>
            <p:ph type="dt" sz="half" idx="10"/>
          </p:nvPr>
        </p:nvSpPr>
        <p:spPr/>
        <p:txBody>
          <a:bodyPr/>
          <a:lstStyle/>
          <a:p>
            <a:fld id="{D782F5F0-EA7F-4E90-817E-537209B5DFE5}" type="datetimeFigureOut">
              <a:rPr lang="en-US" smtClean="0"/>
              <a:t>12/12/20</a:t>
            </a:fld>
            <a:endParaRPr lang="en-US"/>
          </a:p>
        </p:txBody>
      </p:sp>
      <p:sp>
        <p:nvSpPr>
          <p:cNvPr id="6" name="Footer Placeholder 5">
            <a:extLst>
              <a:ext uri="{FF2B5EF4-FFF2-40B4-BE49-F238E27FC236}">
                <a16:creationId xmlns:a16="http://schemas.microsoft.com/office/drawing/2014/main" id="{372605F1-E278-4ED6-ABAB-6412379DED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8474C5-EFF6-4DF8-9AF6-5600581EB11B}"/>
              </a:ext>
            </a:extLst>
          </p:cNvPr>
          <p:cNvSpPr>
            <a:spLocks noGrp="1"/>
          </p:cNvSpPr>
          <p:nvPr>
            <p:ph type="sldNum" sz="quarter" idx="12"/>
          </p:nvPr>
        </p:nvSpPr>
        <p:spPr/>
        <p:txBody>
          <a:bodyPr/>
          <a:lstStyle/>
          <a:p>
            <a:fld id="{03FAB280-E330-4C5A-B2FE-179606EC56CA}" type="slidenum">
              <a:rPr lang="en-US" smtClean="0"/>
              <a:t>‹#›</a:t>
            </a:fld>
            <a:endParaRPr lang="en-US"/>
          </a:p>
        </p:txBody>
      </p:sp>
    </p:spTree>
    <p:extLst>
      <p:ext uri="{BB962C8B-B14F-4D97-AF65-F5344CB8AC3E}">
        <p14:creationId xmlns:p14="http://schemas.microsoft.com/office/powerpoint/2010/main" val="14843905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55083B2-2CF8-4035-B946-4C7E080C94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7F86B0A-14ED-4E0F-B3BC-23E83C6D6F6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040745-5453-4C29-8E8A-93106191A8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82F5F0-EA7F-4E90-817E-537209B5DFE5}" type="datetimeFigureOut">
              <a:rPr lang="en-US" smtClean="0"/>
              <a:t>12/12/20</a:t>
            </a:fld>
            <a:endParaRPr lang="en-US"/>
          </a:p>
        </p:txBody>
      </p:sp>
      <p:sp>
        <p:nvSpPr>
          <p:cNvPr id="5" name="Footer Placeholder 4">
            <a:extLst>
              <a:ext uri="{FF2B5EF4-FFF2-40B4-BE49-F238E27FC236}">
                <a16:creationId xmlns:a16="http://schemas.microsoft.com/office/drawing/2014/main" id="{09351065-6432-4061-9475-5FAD7FAEECF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A2DCC10-F6B9-4221-BACB-970500CB7B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3FAB280-E330-4C5A-B2FE-179606EC56CA}" type="slidenum">
              <a:rPr lang="en-US" smtClean="0"/>
              <a:t>‹#›</a:t>
            </a:fld>
            <a:endParaRPr lang="en-US"/>
          </a:p>
        </p:txBody>
      </p:sp>
    </p:spTree>
    <p:extLst>
      <p:ext uri="{BB962C8B-B14F-4D97-AF65-F5344CB8AC3E}">
        <p14:creationId xmlns:p14="http://schemas.microsoft.com/office/powerpoint/2010/main" val="16701626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12.sv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4.png"/><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15.tiff"/></Relationships>
</file>

<file path=ppt/slides/_rels/slide1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24.tiff"/></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26.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28.pn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hyperlink" Target="https://archive.ics.uci.edu/ml/datasets/Las+Vegas+Strip" TargetMode="Externa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emf"/><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emf"/><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9.sv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6806A0-1867-4849-99F4-59752A8BBC39}"/>
              </a:ext>
            </a:extLst>
          </p:cNvPr>
          <p:cNvSpPr>
            <a:spLocks noGrp="1"/>
          </p:cNvSpPr>
          <p:nvPr>
            <p:ph type="ctrTitle"/>
          </p:nvPr>
        </p:nvSpPr>
        <p:spPr>
          <a:xfrm>
            <a:off x="7380407" y="743447"/>
            <a:ext cx="4697293" cy="2456953"/>
          </a:xfrm>
          <a:noFill/>
        </p:spPr>
        <p:txBody>
          <a:bodyPr>
            <a:normAutofit/>
          </a:bodyPr>
          <a:lstStyle/>
          <a:p>
            <a:pPr algn="l"/>
            <a:r>
              <a:rPr lang="en-US" sz="4800" b="1" dirty="0"/>
              <a:t>Las Vegas Hotel Recommendation</a:t>
            </a:r>
          </a:p>
        </p:txBody>
      </p:sp>
      <p:sp>
        <p:nvSpPr>
          <p:cNvPr id="3" name="Subtitle 2">
            <a:extLst>
              <a:ext uri="{FF2B5EF4-FFF2-40B4-BE49-F238E27FC236}">
                <a16:creationId xmlns:a16="http://schemas.microsoft.com/office/drawing/2014/main" id="{A53A0069-5991-4597-AEC6-B0B243C2FE6B}"/>
              </a:ext>
            </a:extLst>
          </p:cNvPr>
          <p:cNvSpPr>
            <a:spLocks noGrp="1"/>
          </p:cNvSpPr>
          <p:nvPr>
            <p:ph type="subTitle" idx="1"/>
          </p:nvPr>
        </p:nvSpPr>
        <p:spPr>
          <a:xfrm>
            <a:off x="7380407" y="4629234"/>
            <a:ext cx="4497267" cy="1485319"/>
          </a:xfrm>
          <a:noFill/>
        </p:spPr>
        <p:txBody>
          <a:bodyPr>
            <a:normAutofit/>
          </a:bodyPr>
          <a:lstStyle/>
          <a:p>
            <a:pPr algn="l"/>
            <a:r>
              <a:rPr lang="en-US" dirty="0"/>
              <a:t>- Presented by</a:t>
            </a:r>
          </a:p>
          <a:p>
            <a:pPr algn="l"/>
            <a:r>
              <a:rPr lang="en-US" dirty="0"/>
              <a:t>Suvarna Joshi (hf2351)</a:t>
            </a:r>
          </a:p>
          <a:p>
            <a:pPr algn="l"/>
            <a:r>
              <a:rPr lang="en-US" dirty="0"/>
              <a:t>Nalisha Rathod (gs9440)</a:t>
            </a:r>
          </a:p>
        </p:txBody>
      </p:sp>
      <p:pic>
        <p:nvPicPr>
          <p:cNvPr id="5" name="Picture 4" descr="A sign on the side of a building lit up at night&#10;&#10;Description automatically generated">
            <a:extLst>
              <a:ext uri="{FF2B5EF4-FFF2-40B4-BE49-F238E27FC236}">
                <a16:creationId xmlns:a16="http://schemas.microsoft.com/office/drawing/2014/main" id="{99083DD1-DCD3-4266-908B-DFABFF48A0E7}"/>
              </a:ext>
            </a:extLst>
          </p:cNvPr>
          <p:cNvPicPr>
            <a:picLocks noChangeAspect="1"/>
          </p:cNvPicPr>
          <p:nvPr/>
        </p:nvPicPr>
        <p:blipFill rotWithShape="1">
          <a:blip r:embed="rId4">
            <a:extLst>
              <a:ext uri="{28A0092B-C50C-407E-A947-70E740481C1C}">
                <a14:useLocalDpi xmlns:a14="http://schemas.microsoft.com/office/drawing/2010/main" val="0"/>
              </a:ext>
            </a:extLst>
          </a:blip>
          <a:srcRect l="14027" r="9498"/>
          <a:stretch/>
        </p:blipFill>
        <p:spPr>
          <a:xfrm>
            <a:off x="20" y="10"/>
            <a:ext cx="6992881" cy="6857990"/>
          </a:xfrm>
          <a:prstGeom prst="rect">
            <a:avLst/>
          </a:prstGeom>
        </p:spPr>
      </p:pic>
      <p:pic>
        <p:nvPicPr>
          <p:cNvPr id="7" name="Audio 6">
            <a:hlinkClick r:id="" action="ppaction://media"/>
            <a:extLst>
              <a:ext uri="{FF2B5EF4-FFF2-40B4-BE49-F238E27FC236}">
                <a16:creationId xmlns:a16="http://schemas.microsoft.com/office/drawing/2014/main" id="{94877463-6D6B-46F7-AA17-4E4A03E7B3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40698288"/>
      </p:ext>
    </p:extLst>
  </p:cSld>
  <p:clrMapOvr>
    <a:masterClrMapping/>
  </p:clrMapOvr>
  <mc:AlternateContent xmlns:mc="http://schemas.openxmlformats.org/markup-compatibility/2006" xmlns:p14="http://schemas.microsoft.com/office/powerpoint/2010/main">
    <mc:Choice Requires="p14">
      <p:transition spd="slow" p14:dur="2000" advTm="14592"/>
    </mc:Choice>
    <mc:Fallback xmlns="">
      <p:transition spd="slow" advTm="145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D38EE57-B708-47C9-A4A4-E25F09FAB0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57A28182-58A5-4DBB-8F64-BD944BCA81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13" name="Freeform 44">
              <a:extLst>
                <a:ext uri="{FF2B5EF4-FFF2-40B4-BE49-F238E27FC236}">
                  <a16:creationId xmlns:a16="http://schemas.microsoft.com/office/drawing/2014/main" id="{E4A9080E-7BA6-45FC-8677-8B9D5F4DAF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5">
              <a:extLst>
                <a:ext uri="{FF2B5EF4-FFF2-40B4-BE49-F238E27FC236}">
                  <a16:creationId xmlns:a16="http://schemas.microsoft.com/office/drawing/2014/main" id="{2163D516-75D4-4DE0-AC27-63719125AE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46">
              <a:extLst>
                <a:ext uri="{FF2B5EF4-FFF2-40B4-BE49-F238E27FC236}">
                  <a16:creationId xmlns:a16="http://schemas.microsoft.com/office/drawing/2014/main" id="{E74A26A5-C23A-46D4-B0FF-155FB38346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7">
              <a:extLst>
                <a:ext uri="{FF2B5EF4-FFF2-40B4-BE49-F238E27FC236}">
                  <a16:creationId xmlns:a16="http://schemas.microsoft.com/office/drawing/2014/main" id="{08E0243F-1062-43C6-AD04-130DFF6684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Rectangle 16">
              <a:extLst>
                <a:ext uri="{FF2B5EF4-FFF2-40B4-BE49-F238E27FC236}">
                  <a16:creationId xmlns:a16="http://schemas.microsoft.com/office/drawing/2014/main" id="{94C5517B-1B0F-47AA-93A5-3671899698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A61B2549-0E7A-4F51-B624-AF0028553019}"/>
              </a:ext>
            </a:extLst>
          </p:cNvPr>
          <p:cNvSpPr>
            <a:spLocks noGrp="1"/>
          </p:cNvSpPr>
          <p:nvPr>
            <p:ph type="title"/>
          </p:nvPr>
        </p:nvSpPr>
        <p:spPr>
          <a:xfrm>
            <a:off x="1047280" y="759805"/>
            <a:ext cx="10306520" cy="1325563"/>
          </a:xfrm>
        </p:spPr>
        <p:txBody>
          <a:bodyPr>
            <a:normAutofit/>
          </a:bodyPr>
          <a:lstStyle/>
          <a:p>
            <a:r>
              <a:rPr lang="en-US" sz="4000" b="1" dirty="0">
                <a:solidFill>
                  <a:srgbClr val="FFFFFF"/>
                </a:solidFill>
              </a:rPr>
              <a:t>Random Forest Algorithm</a:t>
            </a:r>
          </a:p>
        </p:txBody>
      </p:sp>
      <p:sp>
        <p:nvSpPr>
          <p:cNvPr id="3" name="Content Placeholder 2">
            <a:extLst>
              <a:ext uri="{FF2B5EF4-FFF2-40B4-BE49-F238E27FC236}">
                <a16:creationId xmlns:a16="http://schemas.microsoft.com/office/drawing/2014/main" id="{42F6460D-B66D-4FA2-8D79-C100D8CE89FC}"/>
              </a:ext>
            </a:extLst>
          </p:cNvPr>
          <p:cNvSpPr>
            <a:spLocks noGrp="1"/>
          </p:cNvSpPr>
          <p:nvPr>
            <p:ph idx="1"/>
          </p:nvPr>
        </p:nvSpPr>
        <p:spPr>
          <a:xfrm>
            <a:off x="1424904" y="2494450"/>
            <a:ext cx="4890171" cy="3561298"/>
          </a:xfrm>
        </p:spPr>
        <p:txBody>
          <a:bodyPr>
            <a:noAutofit/>
          </a:bodyPr>
          <a:lstStyle/>
          <a:p>
            <a:r>
              <a:rPr lang="en-US" sz="1600" dirty="0">
                <a:solidFill>
                  <a:srgbClr val="000000"/>
                </a:solidFill>
                <a:effectLst/>
                <a:ea typeface="Cambria" panose="02040503050406030204" pitchFamily="18" charset="0"/>
              </a:rPr>
              <a:t>## Confusion Matrix and Statistics</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Reference</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Prediction  1  2  3  4  5</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1  0  0  0  0  0</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2  0  0  0  2  0</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3  1  1  4 14  3</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4  1  5 12 22 27</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5  3  8 11 33 55</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Overall Statistics</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Accuracy : 0.401           </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95% CI : (0.3328, 0.4721)</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No Information Rate : 0.4208          </a:t>
            </a:r>
            <a:br>
              <a:rPr lang="en-US" sz="1600" dirty="0">
                <a:effectLst/>
                <a:ea typeface="Cambria" panose="02040503050406030204" pitchFamily="18" charset="0"/>
              </a:rPr>
            </a:br>
            <a:r>
              <a:rPr lang="en-US" sz="1600" dirty="0">
                <a:solidFill>
                  <a:srgbClr val="000000"/>
                </a:solidFill>
                <a:effectLst/>
                <a:ea typeface="Cambria" panose="02040503050406030204" pitchFamily="18" charset="0"/>
              </a:rPr>
              <a:t>##     P-Value [Acc &gt; NIR] : 0.7386 </a:t>
            </a:r>
            <a:endParaRPr lang="en-US" sz="1600" dirty="0"/>
          </a:p>
        </p:txBody>
      </p:sp>
      <p:pic>
        <p:nvPicPr>
          <p:cNvPr id="7" name="Graphic 6" descr="Statistics">
            <a:extLst>
              <a:ext uri="{FF2B5EF4-FFF2-40B4-BE49-F238E27FC236}">
                <a16:creationId xmlns:a16="http://schemas.microsoft.com/office/drawing/2014/main" id="{A245952F-B874-42DC-B89D-380CC2A4FCC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718408" y="2492376"/>
            <a:ext cx="3563372" cy="3563372"/>
          </a:xfrm>
          <a:prstGeom prst="rect">
            <a:avLst/>
          </a:prstGeom>
        </p:spPr>
      </p:pic>
      <p:pic>
        <p:nvPicPr>
          <p:cNvPr id="4" name="Audio 3">
            <a:hlinkClick r:id="" action="ppaction://media"/>
            <a:extLst>
              <a:ext uri="{FF2B5EF4-FFF2-40B4-BE49-F238E27FC236}">
                <a16:creationId xmlns:a16="http://schemas.microsoft.com/office/drawing/2014/main" id="{8C929D88-0FCD-4DD1-B553-09B0A1D9DB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40871919"/>
      </p:ext>
    </p:extLst>
  </p:cSld>
  <p:clrMapOvr>
    <a:masterClrMapping/>
  </p:clrMapOvr>
  <mc:AlternateContent xmlns:mc="http://schemas.openxmlformats.org/markup-compatibility/2006" xmlns:p14="http://schemas.microsoft.com/office/powerpoint/2010/main">
    <mc:Choice Requires="p14">
      <p:transition spd="slow" p14:dur="2000" advTm="63028"/>
    </mc:Choice>
    <mc:Fallback xmlns="">
      <p:transition spd="slow" advTm="63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8E89D5E-1885-4160-AC77-CC471DD1D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3600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550D2BD1-98F9-412D-905B-3A843EF40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585216" y="2971800"/>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4" name="Content Placeholder 3">
            <a:extLst>
              <a:ext uri="{FF2B5EF4-FFF2-40B4-BE49-F238E27FC236}">
                <a16:creationId xmlns:a16="http://schemas.microsoft.com/office/drawing/2014/main" id="{48B301CA-058F-47C3-B036-78DB03CCFE3D}"/>
              </a:ext>
            </a:extLst>
          </p:cNvPr>
          <p:cNvPicPr>
            <a:picLocks noGrp="1" noChangeAspect="1"/>
          </p:cNvPicPr>
          <p:nvPr>
            <p:ph idx="1"/>
          </p:nvPr>
        </p:nvPicPr>
        <p:blipFill>
          <a:blip r:embed="rId4"/>
          <a:stretch>
            <a:fillRect/>
          </a:stretch>
        </p:blipFill>
        <p:spPr>
          <a:xfrm>
            <a:off x="5283200" y="635000"/>
            <a:ext cx="6223000" cy="1841500"/>
          </a:xfrm>
          <a:prstGeom prst="rect">
            <a:avLst/>
          </a:prstGeom>
        </p:spPr>
      </p:pic>
      <p:pic>
        <p:nvPicPr>
          <p:cNvPr id="5" name="Picture 4">
            <a:extLst>
              <a:ext uri="{FF2B5EF4-FFF2-40B4-BE49-F238E27FC236}">
                <a16:creationId xmlns:a16="http://schemas.microsoft.com/office/drawing/2014/main" id="{BFBCCC53-2782-4216-BE58-5832B9986A64}"/>
              </a:ext>
            </a:extLst>
          </p:cNvPr>
          <p:cNvPicPr>
            <a:picLocks noChangeAspect="1"/>
          </p:cNvPicPr>
          <p:nvPr/>
        </p:nvPicPr>
        <p:blipFill>
          <a:blip r:embed="rId5"/>
          <a:stretch>
            <a:fillRect/>
          </a:stretch>
        </p:blipFill>
        <p:spPr>
          <a:xfrm>
            <a:off x="5283200" y="2552700"/>
            <a:ext cx="6223000" cy="3632200"/>
          </a:xfrm>
          <a:prstGeom prst="rect">
            <a:avLst/>
          </a:prstGeom>
        </p:spPr>
      </p:pic>
      <p:sp>
        <p:nvSpPr>
          <p:cNvPr id="2" name="Title 1">
            <a:extLst>
              <a:ext uri="{FF2B5EF4-FFF2-40B4-BE49-F238E27FC236}">
                <a16:creationId xmlns:a16="http://schemas.microsoft.com/office/drawing/2014/main" id="{A09021FD-3D7D-4730-A9CB-1F514F9EE691}"/>
              </a:ext>
            </a:extLst>
          </p:cNvPr>
          <p:cNvSpPr>
            <a:spLocks noGrp="1"/>
          </p:cNvSpPr>
          <p:nvPr>
            <p:ph type="title"/>
          </p:nvPr>
        </p:nvSpPr>
        <p:spPr>
          <a:xfrm>
            <a:off x="943277" y="712269"/>
            <a:ext cx="3370998" cy="5502264"/>
          </a:xfrm>
        </p:spPr>
        <p:txBody>
          <a:bodyPr>
            <a:normAutofit/>
          </a:bodyPr>
          <a:lstStyle/>
          <a:p>
            <a:r>
              <a:rPr lang="en-US" sz="4100" b="1" kern="0"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Data Preprocessing with WEKA</a:t>
            </a:r>
            <a:br>
              <a:rPr lang="en-US" sz="4100" b="1" kern="0"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br>
            <a:endParaRPr lang="en-US" sz="4100" b="1" dirty="0">
              <a:solidFill>
                <a:srgbClr val="FFFFFF"/>
              </a:solidFill>
            </a:endParaRPr>
          </a:p>
        </p:txBody>
      </p:sp>
      <p:pic>
        <p:nvPicPr>
          <p:cNvPr id="3" name="Audio 2">
            <a:hlinkClick r:id="" action="ppaction://media"/>
            <a:extLst>
              <a:ext uri="{FF2B5EF4-FFF2-40B4-BE49-F238E27FC236}">
                <a16:creationId xmlns:a16="http://schemas.microsoft.com/office/drawing/2014/main" id="{59FBDA80-9418-4AAC-BA23-AD8E98105C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92298920"/>
      </p:ext>
    </p:extLst>
  </p:cSld>
  <p:clrMapOvr>
    <a:masterClrMapping/>
  </p:clrMapOvr>
  <mc:AlternateContent xmlns:mc="http://schemas.openxmlformats.org/markup-compatibility/2006" xmlns:p14="http://schemas.microsoft.com/office/powerpoint/2010/main">
    <mc:Choice Requires="p14">
      <p:transition spd="slow" p14:dur="2000" advTm="25691"/>
    </mc:Choice>
    <mc:Fallback xmlns="">
      <p:transition spd="slow" advTm="25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8639" y="347471"/>
            <a:ext cx="11100816" cy="180136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9FE945-D94E-4655-B8D1-BFFBA5134097}"/>
              </a:ext>
            </a:extLst>
          </p:cNvPr>
          <p:cNvSpPr>
            <a:spLocks noGrp="1"/>
          </p:cNvSpPr>
          <p:nvPr>
            <p:ph type="title"/>
          </p:nvPr>
        </p:nvSpPr>
        <p:spPr>
          <a:xfrm>
            <a:off x="838200" y="585216"/>
            <a:ext cx="10515600" cy="1325563"/>
          </a:xfrm>
        </p:spPr>
        <p:txBody>
          <a:bodyPr>
            <a:normAutofit/>
          </a:bodyPr>
          <a:lstStyle/>
          <a:p>
            <a:r>
              <a:rPr lang="en-US" b="1" dirty="0">
                <a:solidFill>
                  <a:srgbClr val="FFFFFF"/>
                </a:solidFill>
              </a:rPr>
              <a:t>Data Cleaning In Weka	</a:t>
            </a:r>
          </a:p>
        </p:txBody>
      </p:sp>
      <p:pic>
        <p:nvPicPr>
          <p:cNvPr id="4" name="Picture 3" descr="Graphical user interface&#10;&#10;Description automatically generated">
            <a:extLst>
              <a:ext uri="{FF2B5EF4-FFF2-40B4-BE49-F238E27FC236}">
                <a16:creationId xmlns:a16="http://schemas.microsoft.com/office/drawing/2014/main" id="{C2293692-4857-42CA-9C51-63C762C31855}"/>
              </a:ext>
            </a:extLst>
          </p:cNvPr>
          <p:cNvPicPr/>
          <p:nvPr/>
        </p:nvPicPr>
        <p:blipFill rotWithShape="1">
          <a:blip r:embed="rId4"/>
          <a:srcRect t="1292" r="3" b="1297"/>
          <a:stretch/>
        </p:blipFill>
        <p:spPr>
          <a:xfrm>
            <a:off x="841248" y="2516777"/>
            <a:ext cx="6236208" cy="3660185"/>
          </a:xfrm>
          <a:prstGeom prst="rect">
            <a:avLst/>
          </a:prstGeom>
        </p:spPr>
      </p:pic>
      <p:sp>
        <p:nvSpPr>
          <p:cNvPr id="3" name="Content Placeholder 2">
            <a:extLst>
              <a:ext uri="{FF2B5EF4-FFF2-40B4-BE49-F238E27FC236}">
                <a16:creationId xmlns:a16="http://schemas.microsoft.com/office/drawing/2014/main" id="{7FC7237E-9321-46DE-8D15-65C8E4BEA885}"/>
              </a:ext>
            </a:extLst>
          </p:cNvPr>
          <p:cNvSpPr>
            <a:spLocks noGrp="1"/>
          </p:cNvSpPr>
          <p:nvPr>
            <p:ph idx="1"/>
          </p:nvPr>
        </p:nvSpPr>
        <p:spPr>
          <a:xfrm>
            <a:off x="7546848" y="2516777"/>
            <a:ext cx="3803904" cy="3660185"/>
          </a:xfrm>
        </p:spPr>
        <p:txBody>
          <a:bodyPr anchor="ctr">
            <a:normAutofit/>
          </a:bodyPr>
          <a:lstStyle/>
          <a:p>
            <a:pPr marL="0" marR="0">
              <a:spcBef>
                <a:spcPts val="0"/>
              </a:spcBef>
              <a:spcAft>
                <a:spcPts val="1000"/>
              </a:spcAft>
            </a:pPr>
            <a:r>
              <a:rPr lang="en-US" sz="2200" b="1" dirty="0">
                <a:effectLst/>
                <a:latin typeface="Arial" panose="020B0604020202020204" pitchFamily="34" charset="0"/>
                <a:ea typeface="Cambria" panose="02040503050406030204" pitchFamily="18" charset="0"/>
                <a:cs typeface="Times New Roman" panose="02020603050405020304" pitchFamily="18" charset="0"/>
              </a:rPr>
              <a:t>Make numeric attribute nominal</a:t>
            </a:r>
            <a:endParaRPr lang="en-US" sz="2200" dirty="0">
              <a:effectLst/>
              <a:latin typeface="Cambria" panose="02040503050406030204" pitchFamily="18" charset="0"/>
              <a:ea typeface="Cambria" panose="02040503050406030204" pitchFamily="18" charset="0"/>
              <a:cs typeface="Times New Roman" panose="02020603050405020304" pitchFamily="18" charset="0"/>
            </a:endParaRPr>
          </a:p>
          <a:p>
            <a:endParaRPr lang="en-US" sz="2200" dirty="0"/>
          </a:p>
        </p:txBody>
      </p:sp>
      <p:pic>
        <p:nvPicPr>
          <p:cNvPr id="5" name="Audio 4">
            <a:hlinkClick r:id="" action="ppaction://media"/>
            <a:extLst>
              <a:ext uri="{FF2B5EF4-FFF2-40B4-BE49-F238E27FC236}">
                <a16:creationId xmlns:a16="http://schemas.microsoft.com/office/drawing/2014/main" id="{0C68C87F-7678-4BE7-BA92-8013CF56C2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9532861"/>
      </p:ext>
    </p:extLst>
  </p:cSld>
  <p:clrMapOvr>
    <a:masterClrMapping/>
  </p:clrMapOvr>
  <mc:AlternateContent xmlns:mc="http://schemas.openxmlformats.org/markup-compatibility/2006" xmlns:p14="http://schemas.microsoft.com/office/powerpoint/2010/main">
    <mc:Choice Requires="p14">
      <p:transition spd="slow" p14:dur="2000" advTm="27897"/>
    </mc:Choice>
    <mc:Fallback xmlns="">
      <p:transition spd="slow" advTm="27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8575C10-8187-4AC4-AD72-C754EAFD28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65429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5FC0A82-92B5-46FB-A3DA-A8A4F31F24C1}"/>
              </a:ext>
            </a:extLst>
          </p:cNvPr>
          <p:cNvSpPr>
            <a:spLocks noGrp="1"/>
          </p:cNvSpPr>
          <p:nvPr>
            <p:ph type="title"/>
          </p:nvPr>
        </p:nvSpPr>
        <p:spPr>
          <a:xfrm>
            <a:off x="762000" y="559678"/>
            <a:ext cx="3567915" cy="4952492"/>
          </a:xfrm>
        </p:spPr>
        <p:txBody>
          <a:bodyPr>
            <a:normAutofit/>
          </a:bodyPr>
          <a:lstStyle/>
          <a:p>
            <a:r>
              <a:rPr lang="en-US" b="1">
                <a:solidFill>
                  <a:schemeClr val="bg1"/>
                </a:solidFill>
              </a:rPr>
              <a:t>Data Cleaning in Weka</a:t>
            </a:r>
          </a:p>
        </p:txBody>
      </p:sp>
      <p:cxnSp>
        <p:nvCxnSpPr>
          <p:cNvPr id="11" name="Straight Connector 10">
            <a:extLst>
              <a:ext uri="{FF2B5EF4-FFF2-40B4-BE49-F238E27FC236}">
                <a16:creationId xmlns:a16="http://schemas.microsoft.com/office/drawing/2014/main" id="{74E776C9-ED67-41B7-B3A3-4DF76EF3ACE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429768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graphicFrame>
        <p:nvGraphicFramePr>
          <p:cNvPr id="6" name="Content Placeholder 2">
            <a:extLst>
              <a:ext uri="{FF2B5EF4-FFF2-40B4-BE49-F238E27FC236}">
                <a16:creationId xmlns:a16="http://schemas.microsoft.com/office/drawing/2014/main" id="{C7E1F872-A480-46A5-8867-236150800479}"/>
              </a:ext>
            </a:extLst>
          </p:cNvPr>
          <p:cNvGraphicFramePr>
            <a:graphicFrameLocks noGrp="1"/>
          </p:cNvGraphicFramePr>
          <p:nvPr>
            <p:ph idx="1"/>
            <p:extLst>
              <p:ext uri="{D42A27DB-BD31-4B8C-83A1-F6EECF244321}">
                <p14:modId xmlns:p14="http://schemas.microsoft.com/office/powerpoint/2010/main" val="388305168"/>
              </p:ext>
            </p:extLst>
          </p:nvPr>
        </p:nvGraphicFramePr>
        <p:xfrm>
          <a:off x="5181600" y="568325"/>
          <a:ext cx="6248400" cy="56562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2">
            <a:hlinkClick r:id="" action="ppaction://media"/>
            <a:extLst>
              <a:ext uri="{FF2B5EF4-FFF2-40B4-BE49-F238E27FC236}">
                <a16:creationId xmlns:a16="http://schemas.microsoft.com/office/drawing/2014/main" id="{741BC1DF-877B-4A98-B24A-A4931FBF2EE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02058952"/>
      </p:ext>
    </p:extLst>
  </p:cSld>
  <p:clrMapOvr>
    <a:masterClrMapping/>
  </p:clrMapOvr>
  <mc:AlternateContent xmlns:mc="http://schemas.openxmlformats.org/markup-compatibility/2006" xmlns:p14="http://schemas.microsoft.com/office/powerpoint/2010/main">
    <mc:Choice Requires="p14">
      <p:transition spd="slow" p14:dur="2000" advTm="61496"/>
    </mc:Choice>
    <mc:Fallback xmlns="">
      <p:transition spd="slow" advTm="614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Graphical user interface&#10;&#10;Description automatically generated">
            <a:extLst>
              <a:ext uri="{FF2B5EF4-FFF2-40B4-BE49-F238E27FC236}">
                <a16:creationId xmlns:a16="http://schemas.microsoft.com/office/drawing/2014/main" id="{2B246956-3E2E-4AD2-A4A7-7106A48CB530}"/>
              </a:ext>
            </a:extLst>
          </p:cNvPr>
          <p:cNvPicPr>
            <a:picLocks noGrp="1"/>
          </p:cNvPicPr>
          <p:nvPr>
            <p:ph idx="1"/>
          </p:nvPr>
        </p:nvPicPr>
        <p:blipFill rotWithShape="1">
          <a:blip r:embed="rId4"/>
          <a:srcRect t="9892" r="9091"/>
          <a:stretch/>
        </p:blipFill>
        <p:spPr>
          <a:xfrm>
            <a:off x="20" y="10"/>
            <a:ext cx="12191981" cy="6857990"/>
          </a:xfrm>
          <a:prstGeom prst="rect">
            <a:avLst/>
          </a:prstGeom>
        </p:spPr>
      </p:pic>
      <p:sp>
        <p:nvSpPr>
          <p:cNvPr id="11" name="Rectangle 10">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DC48398-E13E-4542-9F01-64909C747934}"/>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b="1" dirty="0"/>
              <a:t>Data Visualization</a:t>
            </a:r>
          </a:p>
        </p:txBody>
      </p:sp>
      <p:sp>
        <p:nvSpPr>
          <p:cNvPr id="13" name="Rectangle: Rounded Corners 12">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Audio 2">
            <a:hlinkClick r:id="" action="ppaction://media"/>
            <a:extLst>
              <a:ext uri="{FF2B5EF4-FFF2-40B4-BE49-F238E27FC236}">
                <a16:creationId xmlns:a16="http://schemas.microsoft.com/office/drawing/2014/main" id="{2BFBD022-6D6B-446B-BFC1-EA815CFE49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633612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8160"/>
    </mc:Choice>
    <mc:Fallback xmlns="">
      <p:transition spd="slow" advTm="38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6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D65954-1C4D-4F1E-9C97-57FF6958C0B9}"/>
              </a:ext>
            </a:extLst>
          </p:cNvPr>
          <p:cNvSpPr>
            <a:spLocks noGrp="1"/>
          </p:cNvSpPr>
          <p:nvPr>
            <p:ph type="title"/>
          </p:nvPr>
        </p:nvSpPr>
        <p:spPr>
          <a:xfrm>
            <a:off x="9093496" y="618681"/>
            <a:ext cx="2831804" cy="4794567"/>
          </a:xfrm>
        </p:spPr>
        <p:txBody>
          <a:bodyPr vert="horz" lIns="91440" tIns="45720" rIns="91440" bIns="45720" rtlCol="0" anchor="ctr">
            <a:normAutofit/>
          </a:bodyPr>
          <a:lstStyle/>
          <a:p>
            <a:r>
              <a:rPr lang="en-US" b="1" dirty="0">
                <a:solidFill>
                  <a:srgbClr val="FFFFFF"/>
                </a:solidFill>
                <a:effectLst/>
              </a:rPr>
              <a:t>Association Analysis</a:t>
            </a:r>
            <a:br>
              <a:rPr lang="en-US" dirty="0">
                <a:solidFill>
                  <a:srgbClr val="FFFFFF"/>
                </a:solidFill>
                <a:effectLst/>
              </a:rPr>
            </a:br>
            <a:endParaRPr lang="en-US" dirty="0">
              <a:solidFill>
                <a:srgbClr val="FFFFFF"/>
              </a:solidFill>
            </a:endParaRPr>
          </a:p>
        </p:txBody>
      </p:sp>
      <p:sp>
        <p:nvSpPr>
          <p:cNvPr id="11"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Image">
            <a:extLst>
              <a:ext uri="{FF2B5EF4-FFF2-40B4-BE49-F238E27FC236}">
                <a16:creationId xmlns:a16="http://schemas.microsoft.com/office/drawing/2014/main" id="{AB89E029-688A-433F-B916-11CD19F1C87B}"/>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1286024" y="1408366"/>
            <a:ext cx="6543675" cy="3876675"/>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6E535502-53E8-48D9-AE07-8D17C8E896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68263494"/>
      </p:ext>
    </p:extLst>
  </p:cSld>
  <p:clrMapOvr>
    <a:masterClrMapping/>
  </p:clrMapOvr>
  <mc:AlternateContent xmlns:mc="http://schemas.openxmlformats.org/markup-compatibility/2006" xmlns:p14="http://schemas.microsoft.com/office/powerpoint/2010/main">
    <mc:Choice Requires="p14">
      <p:transition spd="slow" p14:dur="2000" advTm="106078"/>
    </mc:Choice>
    <mc:Fallback xmlns="">
      <p:transition spd="slow" advTm="1060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4C0B10B-D2C4-4A54-AFAD-3D27DF88B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B6BADB90-C74B-40D6-86DC-503F65FCE8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12" name="Freeform 44">
              <a:extLst>
                <a:ext uri="{FF2B5EF4-FFF2-40B4-BE49-F238E27FC236}">
                  <a16:creationId xmlns:a16="http://schemas.microsoft.com/office/drawing/2014/main" id="{6559431D-1886-4AE0-9B87-9AD2ECAB84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45">
              <a:extLst>
                <a:ext uri="{FF2B5EF4-FFF2-40B4-BE49-F238E27FC236}">
                  <a16:creationId xmlns:a16="http://schemas.microsoft.com/office/drawing/2014/main" id="{373850A5-B04A-4FCD-9E73-EE322167FB3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6">
              <a:extLst>
                <a:ext uri="{FF2B5EF4-FFF2-40B4-BE49-F238E27FC236}">
                  <a16:creationId xmlns:a16="http://schemas.microsoft.com/office/drawing/2014/main" id="{82C18C67-80FA-4738-AA53-0AF2419F98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47">
              <a:extLst>
                <a:ext uri="{FF2B5EF4-FFF2-40B4-BE49-F238E27FC236}">
                  <a16:creationId xmlns:a16="http://schemas.microsoft.com/office/drawing/2014/main" id="{48543B1A-8BF5-4C63-8404-41B2EA70B33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Rectangle 15">
              <a:extLst>
                <a:ext uri="{FF2B5EF4-FFF2-40B4-BE49-F238E27FC236}">
                  <a16:creationId xmlns:a16="http://schemas.microsoft.com/office/drawing/2014/main" id="{92DF5096-E051-498C-A3ED-CBA77A813AA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1AB68992-DBFE-4AFD-9CBF-81952B8F7A70}"/>
              </a:ext>
            </a:extLst>
          </p:cNvPr>
          <p:cNvSpPr>
            <a:spLocks noGrp="1"/>
          </p:cNvSpPr>
          <p:nvPr>
            <p:ph type="title"/>
          </p:nvPr>
        </p:nvSpPr>
        <p:spPr>
          <a:xfrm>
            <a:off x="1047280" y="759805"/>
            <a:ext cx="10306520" cy="1325563"/>
          </a:xfrm>
        </p:spPr>
        <p:txBody>
          <a:bodyPr>
            <a:normAutofit/>
          </a:bodyPr>
          <a:lstStyle/>
          <a:p>
            <a:r>
              <a:rPr lang="en-US" sz="4000" b="1">
                <a:solidFill>
                  <a:srgbClr val="FFFFFF"/>
                </a:solidFill>
              </a:rPr>
              <a:t>Information Gain</a:t>
            </a:r>
          </a:p>
        </p:txBody>
      </p:sp>
      <p:sp>
        <p:nvSpPr>
          <p:cNvPr id="3" name="Content Placeholder 2">
            <a:extLst>
              <a:ext uri="{FF2B5EF4-FFF2-40B4-BE49-F238E27FC236}">
                <a16:creationId xmlns:a16="http://schemas.microsoft.com/office/drawing/2014/main" id="{227DAE2D-2692-457A-9682-0A1A5D4D1CDF}"/>
              </a:ext>
            </a:extLst>
          </p:cNvPr>
          <p:cNvSpPr>
            <a:spLocks noGrp="1"/>
          </p:cNvSpPr>
          <p:nvPr>
            <p:ph idx="1"/>
          </p:nvPr>
        </p:nvSpPr>
        <p:spPr>
          <a:xfrm>
            <a:off x="1424904" y="2494450"/>
            <a:ext cx="4053545" cy="3563159"/>
          </a:xfrm>
        </p:spPr>
        <p:txBody>
          <a:bodyPr>
            <a:normAutofit/>
          </a:bodyPr>
          <a:lstStyle/>
          <a:p>
            <a:pPr marL="0" marR="0" lvl="0" indent="0" algn="just">
              <a:spcBef>
                <a:spcPts val="0"/>
              </a:spcBef>
              <a:spcAft>
                <a:spcPts val="0"/>
              </a:spcAft>
              <a:buNone/>
            </a:pPr>
            <a:r>
              <a:rPr lang="en-US" sz="2000" dirty="0">
                <a:effectLst/>
                <a:ea typeface="Times New Roman" panose="02020603050405020304" pitchFamily="18" charset="0"/>
              </a:rPr>
              <a:t>         </a:t>
            </a:r>
          </a:p>
          <a:p>
            <a:pPr marL="279400" marR="0" algn="just">
              <a:spcBef>
                <a:spcPts val="0"/>
              </a:spcBef>
              <a:spcAft>
                <a:spcPts val="0"/>
              </a:spcAft>
            </a:pPr>
            <a:r>
              <a:rPr lang="en-US" sz="2000" dirty="0">
                <a:effectLst/>
                <a:ea typeface="Times New Roman" panose="02020603050405020304" pitchFamily="18" charset="0"/>
              </a:rPr>
              <a:t> Maximum gain is from ‘Number of reviews’ attribute. This attribute is most important attribute because traveler will decide hotel based on number of reviews. </a:t>
            </a:r>
          </a:p>
          <a:p>
            <a:pPr marL="50800" marR="0" indent="0" algn="just">
              <a:spcBef>
                <a:spcPts val="0"/>
              </a:spcBef>
              <a:spcAft>
                <a:spcPts val="0"/>
              </a:spcAft>
              <a:buNone/>
            </a:pPr>
            <a:r>
              <a:rPr lang="en-US" sz="2000" dirty="0">
                <a:effectLst/>
                <a:ea typeface="Times New Roman" panose="02020603050405020304" pitchFamily="18" charset="0"/>
              </a:rPr>
              <a:t> </a:t>
            </a:r>
          </a:p>
          <a:p>
            <a:pPr marL="279400" marR="0" algn="just">
              <a:spcBef>
                <a:spcPts val="0"/>
              </a:spcBef>
              <a:spcAft>
                <a:spcPts val="0"/>
              </a:spcAft>
            </a:pPr>
            <a:endParaRPr lang="en-US" sz="2000" dirty="0">
              <a:effectLst/>
              <a:ea typeface="Times New Roman" panose="02020603050405020304" pitchFamily="18" charset="0"/>
            </a:endParaRPr>
          </a:p>
          <a:p>
            <a:pPr algn="just"/>
            <a:endParaRPr lang="en-US" sz="2000" dirty="0"/>
          </a:p>
        </p:txBody>
      </p:sp>
      <p:pic>
        <p:nvPicPr>
          <p:cNvPr id="4" name="Picture 3" descr="Text&#10;&#10;Description automatically generated">
            <a:extLst>
              <a:ext uri="{FF2B5EF4-FFF2-40B4-BE49-F238E27FC236}">
                <a16:creationId xmlns:a16="http://schemas.microsoft.com/office/drawing/2014/main" id="{487B4CE2-1860-4890-B0D1-109FFCE3FB8D}"/>
              </a:ext>
            </a:extLst>
          </p:cNvPr>
          <p:cNvPicPr/>
          <p:nvPr/>
        </p:nvPicPr>
        <p:blipFill rotWithShape="1">
          <a:blip r:embed="rId4">
            <a:extLst>
              <a:ext uri="{28A0092B-C50C-407E-A947-70E740481C1C}">
                <a14:useLocalDpi xmlns:a14="http://schemas.microsoft.com/office/drawing/2010/main" val="0"/>
              </a:ext>
            </a:extLst>
          </a:blip>
          <a:srcRect r="14420"/>
          <a:stretch/>
        </p:blipFill>
        <p:spPr>
          <a:xfrm>
            <a:off x="6098891" y="2492376"/>
            <a:ext cx="5124311" cy="3841749"/>
          </a:xfrm>
          <a:prstGeom prst="rect">
            <a:avLst/>
          </a:prstGeom>
        </p:spPr>
      </p:pic>
      <p:pic>
        <p:nvPicPr>
          <p:cNvPr id="5" name="Audio 4">
            <a:hlinkClick r:id="" action="ppaction://media"/>
            <a:extLst>
              <a:ext uri="{FF2B5EF4-FFF2-40B4-BE49-F238E27FC236}">
                <a16:creationId xmlns:a16="http://schemas.microsoft.com/office/drawing/2014/main" id="{A715F184-5320-4571-82AE-4B2A5C55AB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17690607"/>
      </p:ext>
    </p:extLst>
  </p:cSld>
  <p:clrMapOvr>
    <a:masterClrMapping/>
  </p:clrMapOvr>
  <mc:AlternateContent xmlns:mc="http://schemas.openxmlformats.org/markup-compatibility/2006" xmlns:p14="http://schemas.microsoft.com/office/powerpoint/2010/main">
    <mc:Choice Requires="p14">
      <p:transition spd="slow" p14:dur="2000" advTm="48957"/>
    </mc:Choice>
    <mc:Fallback xmlns="">
      <p:transition spd="slow" advTm="48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170AC-A354-4887-9EFE-56C5B9706A77}"/>
              </a:ext>
            </a:extLst>
          </p:cNvPr>
          <p:cNvSpPr>
            <a:spLocks noGrp="1"/>
          </p:cNvSpPr>
          <p:nvPr>
            <p:ph type="title"/>
          </p:nvPr>
        </p:nvSpPr>
        <p:spPr/>
        <p:txBody>
          <a:bodyPr/>
          <a:lstStyle/>
          <a:p>
            <a:r>
              <a:rPr lang="en-US" b="1" dirty="0"/>
              <a:t>Algorithms</a:t>
            </a:r>
          </a:p>
        </p:txBody>
      </p:sp>
      <p:sp>
        <p:nvSpPr>
          <p:cNvPr id="3" name="Text Placeholder 2">
            <a:extLst>
              <a:ext uri="{FF2B5EF4-FFF2-40B4-BE49-F238E27FC236}">
                <a16:creationId xmlns:a16="http://schemas.microsoft.com/office/drawing/2014/main" id="{5E46A9D7-41BE-4B7E-8EAA-E2CC4B373C95}"/>
              </a:ext>
            </a:extLst>
          </p:cNvPr>
          <p:cNvSpPr>
            <a:spLocks noGrp="1"/>
          </p:cNvSpPr>
          <p:nvPr>
            <p:ph type="body" idx="1"/>
          </p:nvPr>
        </p:nvSpPr>
        <p:spPr/>
        <p:txBody>
          <a:bodyPr/>
          <a:lstStyle/>
          <a:p>
            <a:r>
              <a:rPr lang="en-US" dirty="0"/>
              <a:t>Naive Bayes</a:t>
            </a:r>
          </a:p>
        </p:txBody>
      </p:sp>
      <p:sp>
        <p:nvSpPr>
          <p:cNvPr id="5" name="Text Placeholder 4">
            <a:extLst>
              <a:ext uri="{FF2B5EF4-FFF2-40B4-BE49-F238E27FC236}">
                <a16:creationId xmlns:a16="http://schemas.microsoft.com/office/drawing/2014/main" id="{CC2C8E3B-FE46-4769-8CAF-D5305F995B3C}"/>
              </a:ext>
            </a:extLst>
          </p:cNvPr>
          <p:cNvSpPr>
            <a:spLocks noGrp="1"/>
          </p:cNvSpPr>
          <p:nvPr>
            <p:ph type="body" sz="quarter" idx="3"/>
          </p:nvPr>
        </p:nvSpPr>
        <p:spPr/>
        <p:txBody>
          <a:bodyPr/>
          <a:lstStyle/>
          <a:p>
            <a:r>
              <a:rPr lang="en-US" dirty="0"/>
              <a:t>Boosting</a:t>
            </a:r>
          </a:p>
        </p:txBody>
      </p:sp>
      <p:pic>
        <p:nvPicPr>
          <p:cNvPr id="7" name="Content Placeholder 3" descr="A picture containing text, screenshot, receipt&#10;&#10;Description automatically generated">
            <a:extLst>
              <a:ext uri="{FF2B5EF4-FFF2-40B4-BE49-F238E27FC236}">
                <a16:creationId xmlns:a16="http://schemas.microsoft.com/office/drawing/2014/main" id="{8304C134-8EAF-479F-AC7E-60CB8FEF6B1C}"/>
              </a:ext>
            </a:extLst>
          </p:cNvPr>
          <p:cNvPicPr>
            <a:picLocks noGrp="1"/>
          </p:cNvPicPr>
          <p:nvPr>
            <p:ph sz="half" idx="2"/>
          </p:nvPr>
        </p:nvPicPr>
        <p:blipFill>
          <a:blip r:embed="rId4">
            <a:extLst>
              <a:ext uri="{28A0092B-C50C-407E-A947-70E740481C1C}">
                <a14:useLocalDpi xmlns:a14="http://schemas.microsoft.com/office/drawing/2010/main" val="0"/>
              </a:ext>
            </a:extLst>
          </a:blip>
          <a:stretch>
            <a:fillRect/>
          </a:stretch>
        </p:blipFill>
        <p:spPr>
          <a:xfrm>
            <a:off x="839788" y="2713288"/>
            <a:ext cx="5157787" cy="3552250"/>
          </a:xfrm>
          <a:prstGeom prst="rect">
            <a:avLst/>
          </a:prstGeom>
        </p:spPr>
      </p:pic>
      <p:pic>
        <p:nvPicPr>
          <p:cNvPr id="8" name="Content Placeholder 3" descr="Table&#10;&#10;Description automatically generated">
            <a:extLst>
              <a:ext uri="{FF2B5EF4-FFF2-40B4-BE49-F238E27FC236}">
                <a16:creationId xmlns:a16="http://schemas.microsoft.com/office/drawing/2014/main" id="{363A8312-0D79-441F-987A-13783C0F4E93}"/>
              </a:ext>
            </a:extLst>
          </p:cNvPr>
          <p:cNvPicPr>
            <a:picLocks noGrp="1"/>
          </p:cNvPicPr>
          <p:nvPr>
            <p:ph sz="quarter" idx="4"/>
          </p:nvPr>
        </p:nvPicPr>
        <p:blipFill>
          <a:blip r:embed="rId5">
            <a:extLst>
              <a:ext uri="{28A0092B-C50C-407E-A947-70E740481C1C}">
                <a14:useLocalDpi xmlns:a14="http://schemas.microsoft.com/office/drawing/2010/main" val="0"/>
              </a:ext>
            </a:extLst>
          </a:blip>
          <a:stretch>
            <a:fillRect/>
          </a:stretch>
        </p:blipFill>
        <p:spPr>
          <a:xfrm>
            <a:off x="6172200" y="2575859"/>
            <a:ext cx="5183188" cy="3663045"/>
          </a:xfrm>
          <a:prstGeom prst="rect">
            <a:avLst/>
          </a:prstGeom>
        </p:spPr>
      </p:pic>
      <p:pic>
        <p:nvPicPr>
          <p:cNvPr id="6" name="Audio 5">
            <a:hlinkClick r:id="" action="ppaction://media"/>
            <a:extLst>
              <a:ext uri="{FF2B5EF4-FFF2-40B4-BE49-F238E27FC236}">
                <a16:creationId xmlns:a16="http://schemas.microsoft.com/office/drawing/2014/main" id="{9CD5599B-42BA-4C59-9596-2E96252106E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08426370"/>
      </p:ext>
    </p:extLst>
  </p:cSld>
  <p:clrMapOvr>
    <a:masterClrMapping/>
  </p:clrMapOvr>
  <mc:AlternateContent xmlns:mc="http://schemas.openxmlformats.org/markup-compatibility/2006" xmlns:p14="http://schemas.microsoft.com/office/powerpoint/2010/main">
    <mc:Choice Requires="p14">
      <p:transition spd="slow" p14:dur="2000" advTm="97208"/>
    </mc:Choice>
    <mc:Fallback xmlns="">
      <p:transition spd="slow" advTm="972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23B3C331-6EB7-4AFA-97C4-1840A49B28AE}"/>
              </a:ext>
            </a:extLst>
          </p:cNvPr>
          <p:cNvSpPr>
            <a:spLocks noGrp="1"/>
          </p:cNvSpPr>
          <p:nvPr>
            <p:ph type="title"/>
          </p:nvPr>
        </p:nvSpPr>
        <p:spPr>
          <a:xfrm>
            <a:off x="958506" y="800392"/>
            <a:ext cx="10264697" cy="1212102"/>
          </a:xfrm>
        </p:spPr>
        <p:txBody>
          <a:bodyPr>
            <a:normAutofit/>
          </a:bodyPr>
          <a:lstStyle/>
          <a:p>
            <a:r>
              <a:rPr lang="en-US" sz="4000" b="1">
                <a:solidFill>
                  <a:srgbClr val="FFFFFF"/>
                </a:solidFill>
              </a:rPr>
              <a:t>K – Means Clustering Technique</a:t>
            </a:r>
          </a:p>
        </p:txBody>
      </p:sp>
      <p:sp>
        <p:nvSpPr>
          <p:cNvPr id="3" name="Content Placeholder 2">
            <a:extLst>
              <a:ext uri="{FF2B5EF4-FFF2-40B4-BE49-F238E27FC236}">
                <a16:creationId xmlns:a16="http://schemas.microsoft.com/office/drawing/2014/main" id="{1DDA54EB-0FA7-47F7-9B48-5A8705CA58D9}"/>
              </a:ext>
            </a:extLst>
          </p:cNvPr>
          <p:cNvSpPr>
            <a:spLocks noGrp="1"/>
          </p:cNvSpPr>
          <p:nvPr>
            <p:ph idx="1"/>
          </p:nvPr>
        </p:nvSpPr>
        <p:spPr>
          <a:xfrm>
            <a:off x="1367624" y="2490436"/>
            <a:ext cx="9708995" cy="3567173"/>
          </a:xfrm>
        </p:spPr>
        <p:txBody>
          <a:bodyPr anchor="ctr">
            <a:normAutofit/>
          </a:bodyPr>
          <a:lstStyle/>
          <a:p>
            <a:pPr marL="279400" marR="0">
              <a:spcBef>
                <a:spcPts val="0"/>
              </a:spcBef>
              <a:spcAft>
                <a:spcPts val="0"/>
              </a:spcAft>
            </a:pPr>
            <a:r>
              <a:rPr lang="en-US" sz="2000" dirty="0">
                <a:effectLst/>
                <a:ea typeface="Times New Roman" panose="02020603050405020304" pitchFamily="18" charset="0"/>
              </a:rPr>
              <a:t>Simple K Means clustering technique -</a:t>
            </a:r>
          </a:p>
          <a:p>
            <a:pPr marL="50800" marR="0" indent="0">
              <a:spcBef>
                <a:spcPts val="0"/>
              </a:spcBef>
              <a:spcAft>
                <a:spcPts val="0"/>
              </a:spcAft>
              <a:buNone/>
            </a:pPr>
            <a:r>
              <a:rPr lang="en-US" sz="2000" dirty="0">
                <a:effectLst/>
                <a:ea typeface="Times New Roman" panose="02020603050405020304" pitchFamily="18" charset="0"/>
              </a:rPr>
              <a:t> </a:t>
            </a:r>
          </a:p>
          <a:p>
            <a:pPr marL="50800" marR="0" indent="0">
              <a:spcBef>
                <a:spcPts val="0"/>
              </a:spcBef>
              <a:spcAft>
                <a:spcPts val="0"/>
              </a:spcAft>
              <a:buNone/>
            </a:pPr>
            <a:r>
              <a:rPr lang="en-US" sz="2000" dirty="0">
                <a:effectLst/>
                <a:ea typeface="Times New Roman" panose="02020603050405020304" pitchFamily="18" charset="0"/>
              </a:rPr>
              <a:t>=== Model and evaluation on training set ===</a:t>
            </a:r>
          </a:p>
          <a:p>
            <a:pPr marL="50800" marR="0" indent="0">
              <a:spcBef>
                <a:spcPts val="0"/>
              </a:spcBef>
              <a:spcAft>
                <a:spcPts val="0"/>
              </a:spcAft>
              <a:buNone/>
            </a:pPr>
            <a:r>
              <a:rPr lang="en-US" sz="2000" dirty="0">
                <a:effectLst/>
                <a:ea typeface="Times New Roman" panose="02020603050405020304" pitchFamily="18" charset="0"/>
              </a:rPr>
              <a:t>Clustered Instances</a:t>
            </a:r>
          </a:p>
          <a:p>
            <a:pPr marL="50800" marR="0" indent="0">
              <a:spcBef>
                <a:spcPts val="0"/>
              </a:spcBef>
              <a:spcAft>
                <a:spcPts val="0"/>
              </a:spcAft>
              <a:buNone/>
            </a:pPr>
            <a:r>
              <a:rPr lang="en-US" sz="2000" dirty="0">
                <a:effectLst/>
                <a:ea typeface="Times New Roman" panose="02020603050405020304" pitchFamily="18" charset="0"/>
              </a:rPr>
              <a:t>0       330 (65%)</a:t>
            </a:r>
          </a:p>
          <a:p>
            <a:pPr marL="0" marR="0" lvl="0" indent="0">
              <a:spcBef>
                <a:spcPts val="0"/>
              </a:spcBef>
              <a:spcAft>
                <a:spcPts val="0"/>
              </a:spcAft>
              <a:buNone/>
            </a:pPr>
            <a:r>
              <a:rPr lang="en-US" sz="2000" dirty="0">
                <a:effectLst/>
                <a:ea typeface="Times New Roman" panose="02020603050405020304" pitchFamily="18" charset="0"/>
              </a:rPr>
              <a:t> 1       174 (35%) </a:t>
            </a:r>
          </a:p>
          <a:p>
            <a:endParaRPr lang="en-US" sz="2000" dirty="0"/>
          </a:p>
        </p:txBody>
      </p:sp>
      <p:pic>
        <p:nvPicPr>
          <p:cNvPr id="4" name="Audio 3">
            <a:hlinkClick r:id="" action="ppaction://media"/>
            <a:extLst>
              <a:ext uri="{FF2B5EF4-FFF2-40B4-BE49-F238E27FC236}">
                <a16:creationId xmlns:a16="http://schemas.microsoft.com/office/drawing/2014/main" id="{A8391B9B-43D8-417E-A17F-816349245A8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764021099"/>
      </p:ext>
    </p:extLst>
  </p:cSld>
  <p:clrMapOvr>
    <a:masterClrMapping/>
  </p:clrMapOvr>
  <mc:AlternateContent xmlns:mc="http://schemas.openxmlformats.org/markup-compatibility/2006" xmlns:p14="http://schemas.microsoft.com/office/powerpoint/2010/main">
    <mc:Choice Requires="p14">
      <p:transition spd="slow" p14:dur="2000" advTm="40412"/>
    </mc:Choice>
    <mc:Fallback xmlns="">
      <p:transition spd="slow" advTm="40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5016AEC-0320-4ED0-8ECB-FE11DDDFE1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3CDB30C-1F82-41E6-A067-831D6E8918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12191695" cy="68580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DDA86DD-F997-4F66-A87C-5B58AB6D19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241B827-437E-40A3-A732-669230D6A5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2435" y="891540"/>
            <a:ext cx="10989565" cy="507111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31DE9B-73F1-407D-8BE5-622E47DF21C5}"/>
              </a:ext>
            </a:extLst>
          </p:cNvPr>
          <p:cNvSpPr>
            <a:spLocks noGrp="1"/>
          </p:cNvSpPr>
          <p:nvPr>
            <p:ph type="title"/>
          </p:nvPr>
        </p:nvSpPr>
        <p:spPr>
          <a:xfrm>
            <a:off x="1523984" y="1054121"/>
            <a:ext cx="9465131" cy="1184111"/>
          </a:xfrm>
        </p:spPr>
        <p:txBody>
          <a:bodyPr>
            <a:normAutofit/>
          </a:bodyPr>
          <a:lstStyle/>
          <a:p>
            <a:r>
              <a:rPr lang="en-US" b="1"/>
              <a:t>Conclusion</a:t>
            </a:r>
            <a:endParaRPr lang="en-US" b="1" dirty="0"/>
          </a:p>
        </p:txBody>
      </p:sp>
      <p:sp>
        <p:nvSpPr>
          <p:cNvPr id="3" name="Content Placeholder 2">
            <a:extLst>
              <a:ext uri="{FF2B5EF4-FFF2-40B4-BE49-F238E27FC236}">
                <a16:creationId xmlns:a16="http://schemas.microsoft.com/office/drawing/2014/main" id="{E700E9AE-BA6B-49CD-8C92-B7F36B6CE0A8}"/>
              </a:ext>
            </a:extLst>
          </p:cNvPr>
          <p:cNvSpPr>
            <a:spLocks noGrp="1"/>
          </p:cNvSpPr>
          <p:nvPr>
            <p:ph idx="1"/>
          </p:nvPr>
        </p:nvSpPr>
        <p:spPr>
          <a:xfrm>
            <a:off x="1524000" y="2399099"/>
            <a:ext cx="9465564" cy="3400969"/>
          </a:xfrm>
        </p:spPr>
        <p:txBody>
          <a:bodyPr>
            <a:normAutofit/>
          </a:bodyPr>
          <a:lstStyle/>
          <a:p>
            <a:pPr algn="just"/>
            <a:r>
              <a:rPr lang="en-US" sz="2000" dirty="0">
                <a:effectLst/>
                <a:ea typeface="Times New Roman" panose="02020603050405020304" pitchFamily="18" charset="0"/>
              </a:rPr>
              <a:t>Based on the accuracy, the naive bayes with 60.47 and the random forest at 40.1, we can use the naive bayes to provide better prediction of the Score, and therefore able to select and recommend a better hotel based on the attributes required. The metrics for effectiveness of models were based on the results provided by accompanying functions of the algorithms.</a:t>
            </a:r>
            <a:endParaRPr lang="en-US" sz="2000" dirty="0">
              <a:ea typeface="Times New Roman" panose="02020603050405020304" pitchFamily="18" charset="0"/>
            </a:endParaRPr>
          </a:p>
          <a:p>
            <a:pPr algn="just"/>
            <a:r>
              <a:rPr lang="en-US" sz="2000" dirty="0">
                <a:effectLst/>
                <a:ea typeface="Times New Roman" panose="02020603050405020304" pitchFamily="18" charset="0"/>
              </a:rPr>
              <a:t>Different data mining techniques used on the </a:t>
            </a:r>
            <a:r>
              <a:rPr lang="en-US" sz="2000" dirty="0" err="1">
                <a:effectLst/>
                <a:ea typeface="Times New Roman" panose="02020603050405020304" pitchFamily="18" charset="0"/>
              </a:rPr>
              <a:t>LasVegas</a:t>
            </a:r>
            <a:r>
              <a:rPr lang="en-US" sz="2000" dirty="0">
                <a:effectLst/>
                <a:ea typeface="Times New Roman" panose="02020603050405020304" pitchFamily="18" charset="0"/>
              </a:rPr>
              <a:t> strip dataset. We implement pre-processing filters like </a:t>
            </a:r>
            <a:r>
              <a:rPr lang="en-US" sz="2000" dirty="0" err="1">
                <a:effectLst/>
                <a:ea typeface="Times New Roman" panose="02020603050405020304" pitchFamily="18" charset="0"/>
              </a:rPr>
              <a:t>numericToNominal</a:t>
            </a:r>
            <a:r>
              <a:rPr lang="en-US" sz="2000" dirty="0">
                <a:effectLst/>
                <a:ea typeface="Times New Roman" panose="02020603050405020304" pitchFamily="18" charset="0"/>
              </a:rPr>
              <a:t>, selecting class label. Also handle the attribute which has </a:t>
            </a:r>
            <a:r>
              <a:rPr lang="en-US" sz="2000" dirty="0" err="1">
                <a:effectLst/>
                <a:ea typeface="Times New Roman" panose="02020603050405020304" pitchFamily="18" charset="0"/>
              </a:rPr>
              <a:t>has</a:t>
            </a:r>
            <a:r>
              <a:rPr lang="en-US" sz="2000" dirty="0">
                <a:effectLst/>
                <a:ea typeface="Times New Roman" panose="02020603050405020304" pitchFamily="18" charset="0"/>
              </a:rPr>
              <a:t> multiple values in a columns(</a:t>
            </a:r>
            <a:r>
              <a:rPr lang="en-US" sz="2000" dirty="0" err="1">
                <a:effectLst/>
                <a:ea typeface="Times New Roman" panose="02020603050405020304" pitchFamily="18" charset="0"/>
              </a:rPr>
              <a:t>hotel.star</a:t>
            </a:r>
            <a:r>
              <a:rPr lang="en-US" sz="2000" dirty="0">
                <a:effectLst/>
                <a:ea typeface="Times New Roman" panose="02020603050405020304" pitchFamily="18" charset="0"/>
              </a:rPr>
              <a:t>). Applied association analysis with </a:t>
            </a:r>
            <a:r>
              <a:rPr lang="en-US" sz="2000" dirty="0" err="1">
                <a:effectLst/>
                <a:ea typeface="Times New Roman" panose="02020603050405020304" pitchFamily="18" charset="0"/>
              </a:rPr>
              <a:t>Apriori</a:t>
            </a:r>
            <a:r>
              <a:rPr lang="en-US" sz="2000" dirty="0">
                <a:effectLst/>
                <a:ea typeface="Times New Roman" panose="02020603050405020304" pitchFamily="18" charset="0"/>
              </a:rPr>
              <a:t> algorithm. Applied classification techniques like </a:t>
            </a:r>
            <a:r>
              <a:rPr lang="en-US" sz="2000" dirty="0" err="1">
                <a:effectLst/>
                <a:ea typeface="Times New Roman" panose="02020603050405020304" pitchFamily="18" charset="0"/>
              </a:rPr>
              <a:t>Naïve</a:t>
            </a:r>
            <a:r>
              <a:rPr lang="en-US" sz="2000" dirty="0">
                <a:effectLst/>
                <a:ea typeface="Times New Roman" panose="02020603050405020304" pitchFamily="18" charset="0"/>
              </a:rPr>
              <a:t> Bayes and Boosting, also performed Clustering, Attribute selection on dataset. </a:t>
            </a:r>
          </a:p>
          <a:p>
            <a:pPr algn="just"/>
            <a:endParaRPr lang="en-US" sz="2000" dirty="0"/>
          </a:p>
        </p:txBody>
      </p:sp>
      <p:pic>
        <p:nvPicPr>
          <p:cNvPr id="4" name="Audio 3">
            <a:hlinkClick r:id="" action="ppaction://media"/>
            <a:extLst>
              <a:ext uri="{FF2B5EF4-FFF2-40B4-BE49-F238E27FC236}">
                <a16:creationId xmlns:a16="http://schemas.microsoft.com/office/drawing/2014/main" id="{6D65F201-ED73-42A1-8CFF-D8CB5C22518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48909487"/>
      </p:ext>
    </p:extLst>
  </p:cSld>
  <p:clrMapOvr>
    <a:masterClrMapping/>
  </p:clrMapOvr>
  <mc:AlternateContent xmlns:mc="http://schemas.openxmlformats.org/markup-compatibility/2006" xmlns:p14="http://schemas.microsoft.com/office/powerpoint/2010/main">
    <mc:Choice Requires="p14">
      <p:transition spd="slow" p14:dur="2000" advTm="94240"/>
    </mc:Choice>
    <mc:Fallback xmlns="">
      <p:transition spd="slow" advTm="94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28">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3B61C701-52F5-4896-ACCE-FD6180AF81CF}"/>
              </a:ext>
            </a:extLst>
          </p:cNvPr>
          <p:cNvSpPr>
            <a:spLocks noGrp="1"/>
          </p:cNvSpPr>
          <p:nvPr>
            <p:ph type="title"/>
          </p:nvPr>
        </p:nvSpPr>
        <p:spPr>
          <a:xfrm>
            <a:off x="958506" y="800392"/>
            <a:ext cx="10264697" cy="1212102"/>
          </a:xfrm>
        </p:spPr>
        <p:txBody>
          <a:bodyPr>
            <a:normAutofit/>
          </a:bodyPr>
          <a:lstStyle/>
          <a:p>
            <a:r>
              <a:rPr lang="en-US" sz="4000" b="1">
                <a:solidFill>
                  <a:srgbClr val="FFFFFF"/>
                </a:solidFill>
              </a:rPr>
              <a:t>Loading The Data	</a:t>
            </a:r>
          </a:p>
        </p:txBody>
      </p:sp>
      <p:sp>
        <p:nvSpPr>
          <p:cNvPr id="3" name="Content Placeholder 2">
            <a:extLst>
              <a:ext uri="{FF2B5EF4-FFF2-40B4-BE49-F238E27FC236}">
                <a16:creationId xmlns:a16="http://schemas.microsoft.com/office/drawing/2014/main" id="{7BEF067D-6964-49EA-B1BA-DA83E57980F5}"/>
              </a:ext>
            </a:extLst>
          </p:cNvPr>
          <p:cNvSpPr>
            <a:spLocks noGrp="1"/>
          </p:cNvSpPr>
          <p:nvPr>
            <p:ph idx="1"/>
          </p:nvPr>
        </p:nvSpPr>
        <p:spPr>
          <a:xfrm>
            <a:off x="1367624" y="2490436"/>
            <a:ext cx="9708995" cy="3567173"/>
          </a:xfrm>
        </p:spPr>
        <p:txBody>
          <a:bodyPr anchor="ctr">
            <a:normAutofit/>
          </a:bodyPr>
          <a:lstStyle/>
          <a:p>
            <a:pPr algn="just"/>
            <a:r>
              <a:rPr lang="en-US" sz="2000" dirty="0">
                <a:effectLst/>
                <a:ea typeface="Cambria" panose="02040503050406030204" pitchFamily="18" charset="0"/>
                <a:cs typeface="Times New Roman" panose="02020603050405020304" pitchFamily="18" charset="0"/>
              </a:rPr>
              <a:t>We use the </a:t>
            </a:r>
            <a:r>
              <a:rPr lang="en-US" sz="2000" b="1" dirty="0">
                <a:effectLst/>
                <a:ea typeface="Cambria" panose="02040503050406030204" pitchFamily="18" charset="0"/>
                <a:cs typeface="Times New Roman" panose="02020603050405020304" pitchFamily="18" charset="0"/>
              </a:rPr>
              <a:t>Las Vegas Strip Data Set</a:t>
            </a:r>
            <a:r>
              <a:rPr lang="en-US" sz="2000" dirty="0">
                <a:effectLst/>
                <a:ea typeface="Cambria" panose="02040503050406030204" pitchFamily="18" charset="0"/>
                <a:cs typeface="Times New Roman" panose="02020603050405020304" pitchFamily="18" charset="0"/>
              </a:rPr>
              <a:t> data set that was obtained from the </a:t>
            </a:r>
            <a:r>
              <a:rPr lang="en-US" sz="2000" dirty="0">
                <a:effectLst/>
                <a:ea typeface="Cambria" panose="02040503050406030204" pitchFamily="18" charset="0"/>
                <a:cs typeface="Times New Roman" panose="02020603050405020304" pitchFamily="18" charset="0"/>
                <a:hlinkClick r:id="rId4"/>
              </a:rPr>
              <a:t>UCI Machine Learning Repository</a:t>
            </a:r>
            <a:r>
              <a:rPr lang="en-US" sz="2000" dirty="0">
                <a:effectLst/>
                <a:ea typeface="Cambria" panose="02040503050406030204" pitchFamily="18" charset="0"/>
                <a:cs typeface="Times New Roman" panose="02020603050405020304" pitchFamily="18" charset="0"/>
              </a:rPr>
              <a:t>. According to the data source, the data contains 504 instances, 20attributes and is fit for undertaking classification and regression tasks.</a:t>
            </a:r>
          </a:p>
          <a:p>
            <a:pPr algn="just"/>
            <a:r>
              <a:rPr lang="en-US" sz="2000" dirty="0">
                <a:effectLst/>
                <a:ea typeface="Cambria" panose="02040503050406030204" pitchFamily="18" charset="0"/>
                <a:cs typeface="Times New Roman" panose="02020603050405020304" pitchFamily="18" charset="0"/>
              </a:rPr>
              <a:t>Loading up the data using the </a:t>
            </a:r>
            <a:r>
              <a:rPr lang="en-US" sz="2000" dirty="0" err="1">
                <a:effectLst/>
                <a:ea typeface="Cambria" panose="02040503050406030204" pitchFamily="18" charset="0"/>
                <a:cs typeface="Times New Roman" panose="02020603050405020304" pitchFamily="18" charset="0"/>
              </a:rPr>
              <a:t>readr</a:t>
            </a:r>
            <a:r>
              <a:rPr lang="en-US" sz="2000" dirty="0">
                <a:effectLst/>
                <a:ea typeface="Cambria" panose="02040503050406030204" pitchFamily="18" charset="0"/>
                <a:cs typeface="Times New Roman" panose="02020603050405020304" pitchFamily="18" charset="0"/>
              </a:rPr>
              <a:t>::</a:t>
            </a:r>
            <a:r>
              <a:rPr lang="en-US" sz="2000" dirty="0" err="1">
                <a:effectLst/>
                <a:ea typeface="Cambria" panose="02040503050406030204" pitchFamily="18" charset="0"/>
                <a:cs typeface="Times New Roman" panose="02020603050405020304" pitchFamily="18" charset="0"/>
              </a:rPr>
              <a:t>read_delim</a:t>
            </a:r>
            <a:r>
              <a:rPr lang="en-US" sz="2000" dirty="0">
                <a:effectLst/>
                <a:ea typeface="Cambria" panose="02040503050406030204" pitchFamily="18" charset="0"/>
                <a:cs typeface="Times New Roman" panose="02020603050405020304" pitchFamily="18" charset="0"/>
              </a:rPr>
              <a:t>() function that best captures the delimiter of the data. The data can best be separated and described based on the user and the facilities and ratings of the hotel.</a:t>
            </a:r>
          </a:p>
          <a:p>
            <a:pPr marL="0" indent="0" algn="just">
              <a:buNone/>
            </a:pPr>
            <a:endParaRPr lang="en-US" sz="2000" dirty="0"/>
          </a:p>
        </p:txBody>
      </p:sp>
      <p:pic>
        <p:nvPicPr>
          <p:cNvPr id="6" name="Audio 5">
            <a:hlinkClick r:id="" action="ppaction://media"/>
            <a:extLst>
              <a:ext uri="{FF2B5EF4-FFF2-40B4-BE49-F238E27FC236}">
                <a16:creationId xmlns:a16="http://schemas.microsoft.com/office/drawing/2014/main" id="{3C95606C-1801-4C77-A6F3-3A3A54464D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998992520"/>
      </p:ext>
    </p:extLst>
  </p:cSld>
  <p:clrMapOvr>
    <a:masterClrMapping/>
  </p:clrMapOvr>
  <mc:AlternateContent xmlns:mc="http://schemas.openxmlformats.org/markup-compatibility/2006" xmlns:p14="http://schemas.microsoft.com/office/powerpoint/2010/main">
    <mc:Choice Requires="p14">
      <p:transition spd="slow" p14:dur="2000" advTm="88524"/>
    </mc:Choice>
    <mc:Fallback xmlns="">
      <p:transition spd="slow" advTm="885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EB270761-CC40-4F3F-A916-7E3BC3989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695" cy="68580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820855C-9FA4-417A-BE67-63C022F81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891540"/>
            <a:ext cx="722376" cy="5071110"/>
          </a:xfrm>
          <a:prstGeom prst="rect">
            <a:avLst/>
          </a:prstGeom>
          <a:solidFill>
            <a:srgbClr val="4C52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7E6A49B-1B06-403E-8CC5-ACB38A6BDE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2435" y="891540"/>
            <a:ext cx="10989565" cy="507111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6881BE-DAC1-4222-B680-9F87834DC90E}"/>
              </a:ext>
            </a:extLst>
          </p:cNvPr>
          <p:cNvSpPr>
            <a:spLocks noGrp="1"/>
          </p:cNvSpPr>
          <p:nvPr>
            <p:ph type="title"/>
          </p:nvPr>
        </p:nvSpPr>
        <p:spPr>
          <a:xfrm>
            <a:off x="1366160" y="1660121"/>
            <a:ext cx="9623404" cy="3305493"/>
          </a:xfrm>
        </p:spPr>
        <p:txBody>
          <a:bodyPr vert="horz" lIns="91440" tIns="45720" rIns="91440" bIns="45720" rtlCol="0" anchor="b">
            <a:normAutofit/>
          </a:bodyPr>
          <a:lstStyle/>
          <a:p>
            <a:r>
              <a:rPr lang="en-US" sz="8800" kern="1200">
                <a:solidFill>
                  <a:schemeClr val="tx1"/>
                </a:solidFill>
                <a:latin typeface="+mj-lt"/>
                <a:ea typeface="+mj-ea"/>
                <a:cs typeface="+mj-cs"/>
              </a:rPr>
              <a:t>THANK YOU</a:t>
            </a:r>
          </a:p>
        </p:txBody>
      </p:sp>
      <p:pic>
        <p:nvPicPr>
          <p:cNvPr id="5" name="Audio 4">
            <a:hlinkClick r:id="" action="ppaction://media"/>
            <a:extLst>
              <a:ext uri="{FF2B5EF4-FFF2-40B4-BE49-F238E27FC236}">
                <a16:creationId xmlns:a16="http://schemas.microsoft.com/office/drawing/2014/main" id="{F4D53C0E-93AD-4200-897B-FCB3DD2F1AB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87345200"/>
      </p:ext>
    </p:extLst>
  </p:cSld>
  <p:clrMapOvr>
    <a:masterClrMapping/>
  </p:clrMapOvr>
  <mc:AlternateContent xmlns:mc="http://schemas.openxmlformats.org/markup-compatibility/2006" xmlns:p14="http://schemas.microsoft.com/office/powerpoint/2010/main">
    <mc:Choice Requires="p14">
      <p:transition spd="slow" p14:dur="2000" advTm="6158"/>
    </mc:Choice>
    <mc:Fallback xmlns="">
      <p:transition spd="slow" advTm="61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28">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949076AC-782F-4BCD-8C6F-4A5EE4213497}"/>
              </a:ext>
            </a:extLst>
          </p:cNvPr>
          <p:cNvSpPr>
            <a:spLocks noGrp="1"/>
          </p:cNvSpPr>
          <p:nvPr>
            <p:ph type="title"/>
          </p:nvPr>
        </p:nvSpPr>
        <p:spPr>
          <a:xfrm>
            <a:off x="958506" y="800392"/>
            <a:ext cx="10264697" cy="1212102"/>
          </a:xfrm>
        </p:spPr>
        <p:txBody>
          <a:bodyPr>
            <a:normAutofit/>
          </a:bodyPr>
          <a:lstStyle/>
          <a:p>
            <a:r>
              <a:rPr lang="en-US" sz="4000" b="1">
                <a:solidFill>
                  <a:srgbClr val="FFFFFF"/>
                </a:solidFill>
              </a:rPr>
              <a:t>Data Cleaning</a:t>
            </a:r>
          </a:p>
        </p:txBody>
      </p:sp>
      <p:sp>
        <p:nvSpPr>
          <p:cNvPr id="3" name="Content Placeholder 2">
            <a:extLst>
              <a:ext uri="{FF2B5EF4-FFF2-40B4-BE49-F238E27FC236}">
                <a16:creationId xmlns:a16="http://schemas.microsoft.com/office/drawing/2014/main" id="{763F236B-605B-4151-B47B-F34AB1ED3D78}"/>
              </a:ext>
            </a:extLst>
          </p:cNvPr>
          <p:cNvSpPr>
            <a:spLocks noGrp="1"/>
          </p:cNvSpPr>
          <p:nvPr>
            <p:ph idx="1"/>
          </p:nvPr>
        </p:nvSpPr>
        <p:spPr>
          <a:xfrm>
            <a:off x="1367624" y="2490436"/>
            <a:ext cx="9708995" cy="3567173"/>
          </a:xfrm>
        </p:spPr>
        <p:txBody>
          <a:bodyPr anchor="ctr">
            <a:normAutofit/>
          </a:bodyPr>
          <a:lstStyle/>
          <a:p>
            <a:r>
              <a:rPr lang="en-US" sz="2000" dirty="0">
                <a:effectLst/>
                <a:ea typeface="Cambria" panose="02040503050406030204" pitchFamily="18" charset="0"/>
                <a:cs typeface="Times New Roman" panose="02020603050405020304" pitchFamily="18" charset="0"/>
              </a:rPr>
              <a:t>We then check for missing and inconsistent values within our data.</a:t>
            </a:r>
          </a:p>
          <a:p>
            <a:r>
              <a:rPr lang="en-US" sz="2000" dirty="0">
                <a:effectLst/>
                <a:ea typeface="Cambria" panose="02040503050406030204" pitchFamily="18" charset="0"/>
                <a:cs typeface="Times New Roman" panose="02020603050405020304" pitchFamily="18" charset="0"/>
              </a:rPr>
              <a:t>Inconsistent values</a:t>
            </a:r>
          </a:p>
          <a:p>
            <a:pPr marL="0" indent="0">
              <a:buNone/>
            </a:pPr>
            <a:r>
              <a:rPr lang="en-US" sz="2000" b="1" dirty="0">
                <a:effectLst/>
                <a:ea typeface="Cambria" panose="02040503050406030204" pitchFamily="18" charset="0"/>
                <a:cs typeface="Times New Roman" panose="02020603050405020304" pitchFamily="18" charset="0"/>
              </a:rPr>
              <a:t>User country	Nr. reviews	Nr. hotel reviews	Helpful votes	Score	Member 									   years</a:t>
            </a:r>
          </a:p>
          <a:p>
            <a:pPr marL="0" indent="0">
              <a:buNone/>
            </a:pPr>
            <a:r>
              <a:rPr lang="en-US" sz="2000" dirty="0">
                <a:effectLst/>
                <a:ea typeface="Cambria" panose="02040503050406030204" pitchFamily="18" charset="0"/>
                <a:cs typeface="Times New Roman" panose="02020603050405020304" pitchFamily="18" charset="0"/>
              </a:rPr>
              <a:t>USA		     17	                             9	                        16	                    5	        -1806</a:t>
            </a:r>
          </a:p>
          <a:p>
            <a:pPr marL="0" indent="0">
              <a:buNone/>
            </a:pPr>
            <a:r>
              <a:rPr lang="en-US" sz="2000" dirty="0">
                <a:effectLst/>
                <a:ea typeface="Cambria" panose="02040503050406030204" pitchFamily="18" charset="0"/>
                <a:cs typeface="Times New Roman" panose="02020603050405020304" pitchFamily="18" charset="0"/>
              </a:rPr>
              <a:t>The data contains a rather peculiar value in the midst of the Member years column of -1806 that we can assume may be an input error or may be just a dummy for missing value. However, proceeding on we shall exclude it when undertaking algorithm analysis.</a:t>
            </a:r>
          </a:p>
          <a:p>
            <a:endParaRPr lang="en-US" sz="2000" dirty="0">
              <a:effectLst/>
              <a:ea typeface="Cambria" panose="02040503050406030204" pitchFamily="18" charset="0"/>
              <a:cs typeface="Times New Roman" panose="02020603050405020304" pitchFamily="18" charset="0"/>
            </a:endParaRPr>
          </a:p>
          <a:p>
            <a:endParaRPr lang="en-US" sz="2000" dirty="0">
              <a:effectLst/>
              <a:ea typeface="Cambria" panose="02040503050406030204" pitchFamily="18" charset="0"/>
              <a:cs typeface="Times New Roman" panose="02020603050405020304" pitchFamily="18" charset="0"/>
            </a:endParaRPr>
          </a:p>
          <a:p>
            <a:endParaRPr lang="en-US" sz="2000" dirty="0"/>
          </a:p>
        </p:txBody>
      </p:sp>
      <p:pic>
        <p:nvPicPr>
          <p:cNvPr id="5" name="Audio 4">
            <a:hlinkClick r:id="" action="ppaction://media"/>
            <a:extLst>
              <a:ext uri="{FF2B5EF4-FFF2-40B4-BE49-F238E27FC236}">
                <a16:creationId xmlns:a16="http://schemas.microsoft.com/office/drawing/2014/main" id="{122A9676-46CE-4994-ACA1-ACA9AFDEDD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35414710"/>
      </p:ext>
    </p:extLst>
  </p:cSld>
  <p:clrMapOvr>
    <a:masterClrMapping/>
  </p:clrMapOvr>
  <mc:AlternateContent xmlns:mc="http://schemas.openxmlformats.org/markup-compatibility/2006" xmlns:p14="http://schemas.microsoft.com/office/powerpoint/2010/main">
    <mc:Choice Requires="p14">
      <p:transition spd="slow" p14:dur="2000" advTm="119848"/>
    </mc:Choice>
    <mc:Fallback xmlns="">
      <p:transition spd="slow" advTm="1198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A4560-277D-4626-A3DC-3233E39661F1}"/>
              </a:ext>
            </a:extLst>
          </p:cNvPr>
          <p:cNvSpPr>
            <a:spLocks noGrp="1"/>
          </p:cNvSpPr>
          <p:nvPr>
            <p:ph type="title"/>
          </p:nvPr>
        </p:nvSpPr>
        <p:spPr/>
        <p:txBody>
          <a:bodyPr/>
          <a:lstStyle/>
          <a:p>
            <a:r>
              <a:rPr lang="en-US" b="1" dirty="0"/>
              <a:t>Data Visualization</a:t>
            </a:r>
          </a:p>
        </p:txBody>
      </p:sp>
      <p:sp>
        <p:nvSpPr>
          <p:cNvPr id="3" name="Content Placeholder 2">
            <a:extLst>
              <a:ext uri="{FF2B5EF4-FFF2-40B4-BE49-F238E27FC236}">
                <a16:creationId xmlns:a16="http://schemas.microsoft.com/office/drawing/2014/main" id="{15C89335-4542-4E5B-8626-8E2C65EA6C31}"/>
              </a:ext>
            </a:extLst>
          </p:cNvPr>
          <p:cNvSpPr>
            <a:spLocks noGrp="1"/>
          </p:cNvSpPr>
          <p:nvPr>
            <p:ph sz="half" idx="1"/>
          </p:nvPr>
        </p:nvSpPr>
        <p:spPr/>
        <p:txBody>
          <a:bodyPr/>
          <a:lstStyle/>
          <a:p>
            <a:pPr marL="0" indent="0">
              <a:buNone/>
            </a:pPr>
            <a:r>
              <a:rPr lang="en-US" sz="2000" b="1" dirty="0">
                <a:effectLst/>
                <a:ea typeface="Times New Roman" panose="02020603050405020304" pitchFamily="18" charset="0"/>
                <a:cs typeface="Times New Roman" panose="02020603050405020304" pitchFamily="18" charset="0"/>
              </a:rPr>
              <a:t>Count of hotel users by country</a:t>
            </a:r>
          </a:p>
          <a:p>
            <a:r>
              <a:rPr lang="en-US" sz="2000" dirty="0"/>
              <a:t>Syntax:</a:t>
            </a:r>
            <a:r>
              <a:rPr lang="en-US" sz="2800" dirty="0"/>
              <a:t>				</a:t>
            </a:r>
          </a:p>
          <a:p>
            <a:endParaRPr lang="en-US" dirty="0"/>
          </a:p>
        </p:txBody>
      </p:sp>
      <p:sp>
        <p:nvSpPr>
          <p:cNvPr id="4" name="Content Placeholder 3">
            <a:extLst>
              <a:ext uri="{FF2B5EF4-FFF2-40B4-BE49-F238E27FC236}">
                <a16:creationId xmlns:a16="http://schemas.microsoft.com/office/drawing/2014/main" id="{467859FC-E844-48C7-9380-63E2D5031C11}"/>
              </a:ext>
            </a:extLst>
          </p:cNvPr>
          <p:cNvSpPr>
            <a:spLocks noGrp="1"/>
          </p:cNvSpPr>
          <p:nvPr>
            <p:ph sz="half" idx="2"/>
          </p:nvPr>
        </p:nvSpPr>
        <p:spPr/>
        <p:txBody>
          <a:bodyPr>
            <a:normAutofit/>
          </a:bodyPr>
          <a:lstStyle/>
          <a:p>
            <a:endParaRPr lang="en-US" sz="2000" dirty="0"/>
          </a:p>
          <a:p>
            <a:r>
              <a:rPr lang="en-US" sz="2000" dirty="0"/>
              <a:t>Output:</a:t>
            </a:r>
          </a:p>
        </p:txBody>
      </p:sp>
      <p:pic>
        <p:nvPicPr>
          <p:cNvPr id="5" name="Picture 4">
            <a:extLst>
              <a:ext uri="{FF2B5EF4-FFF2-40B4-BE49-F238E27FC236}">
                <a16:creationId xmlns:a16="http://schemas.microsoft.com/office/drawing/2014/main" id="{D345DBC2-113A-4CD9-A617-EC550F702E21}"/>
              </a:ext>
            </a:extLst>
          </p:cNvPr>
          <p:cNvPicPr>
            <a:picLocks noChangeAspect="1"/>
          </p:cNvPicPr>
          <p:nvPr/>
        </p:nvPicPr>
        <p:blipFill>
          <a:blip r:embed="rId4"/>
          <a:stretch>
            <a:fillRect/>
          </a:stretch>
        </p:blipFill>
        <p:spPr>
          <a:xfrm>
            <a:off x="1034286" y="3189302"/>
            <a:ext cx="4301194" cy="1542496"/>
          </a:xfrm>
          <a:prstGeom prst="rect">
            <a:avLst/>
          </a:prstGeom>
        </p:spPr>
      </p:pic>
      <p:pic>
        <p:nvPicPr>
          <p:cNvPr id="6" name="Picture 5">
            <a:extLst>
              <a:ext uri="{FF2B5EF4-FFF2-40B4-BE49-F238E27FC236}">
                <a16:creationId xmlns:a16="http://schemas.microsoft.com/office/drawing/2014/main" id="{3E8782D1-1B6C-4C02-B92D-4B3D008A5326}"/>
              </a:ext>
            </a:extLst>
          </p:cNvPr>
          <p:cNvPicPr>
            <a:picLocks noChangeAspect="1"/>
          </p:cNvPicPr>
          <p:nvPr/>
        </p:nvPicPr>
        <p:blipFill>
          <a:blip r:embed="rId5"/>
          <a:stretch>
            <a:fillRect/>
          </a:stretch>
        </p:blipFill>
        <p:spPr>
          <a:xfrm>
            <a:off x="5884102" y="3189302"/>
            <a:ext cx="5757796" cy="2686050"/>
          </a:xfrm>
          <a:prstGeom prst="rect">
            <a:avLst/>
          </a:prstGeom>
        </p:spPr>
      </p:pic>
      <p:pic>
        <p:nvPicPr>
          <p:cNvPr id="7" name="Audio 6">
            <a:hlinkClick r:id="" action="ppaction://media"/>
            <a:extLst>
              <a:ext uri="{FF2B5EF4-FFF2-40B4-BE49-F238E27FC236}">
                <a16:creationId xmlns:a16="http://schemas.microsoft.com/office/drawing/2014/main" id="{58BAB4C9-E794-48F7-B627-7A45E485B88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910626253"/>
      </p:ext>
    </p:extLst>
  </p:cSld>
  <p:clrMapOvr>
    <a:masterClrMapping/>
  </p:clrMapOvr>
  <mc:AlternateContent xmlns:mc="http://schemas.openxmlformats.org/markup-compatibility/2006" xmlns:p14="http://schemas.microsoft.com/office/powerpoint/2010/main">
    <mc:Choice Requires="p14">
      <p:transition spd="slow" p14:dur="2000" advTm="53346"/>
    </mc:Choice>
    <mc:Fallback xmlns="">
      <p:transition spd="slow" advTm="533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E1CB44-2769-4835-BFED-46700E996378}"/>
              </a:ext>
            </a:extLst>
          </p:cNvPr>
          <p:cNvSpPr>
            <a:spLocks noGrp="1"/>
          </p:cNvSpPr>
          <p:nvPr>
            <p:ph type="title"/>
          </p:nvPr>
        </p:nvSpPr>
        <p:spPr/>
        <p:txBody>
          <a:bodyPr/>
          <a:lstStyle/>
          <a:p>
            <a:r>
              <a:rPr lang="en-US" b="1"/>
              <a:t>Data Visualization</a:t>
            </a:r>
            <a:endParaRPr lang="en-US" b="1" dirty="0"/>
          </a:p>
        </p:txBody>
      </p:sp>
      <p:sp>
        <p:nvSpPr>
          <p:cNvPr id="3" name="Content Placeholder 2">
            <a:extLst>
              <a:ext uri="{FF2B5EF4-FFF2-40B4-BE49-F238E27FC236}">
                <a16:creationId xmlns:a16="http://schemas.microsoft.com/office/drawing/2014/main" id="{C2F208E5-9FC7-424B-9E8D-F661E9F1430D}"/>
              </a:ext>
            </a:extLst>
          </p:cNvPr>
          <p:cNvSpPr>
            <a:spLocks noGrp="1"/>
          </p:cNvSpPr>
          <p:nvPr>
            <p:ph sz="half" idx="1"/>
          </p:nvPr>
        </p:nvSpPr>
        <p:spPr/>
        <p:txBody>
          <a:bodyPr/>
          <a:lstStyle/>
          <a:p>
            <a:r>
              <a:rPr lang="en-US" sz="2000" b="1"/>
              <a:t>Total Score for hotels</a:t>
            </a:r>
          </a:p>
          <a:p>
            <a:r>
              <a:rPr lang="en-US" sz="2000"/>
              <a:t>Syntax:</a:t>
            </a:r>
          </a:p>
          <a:p>
            <a:endParaRPr lang="en-US" dirty="0"/>
          </a:p>
        </p:txBody>
      </p:sp>
      <p:sp>
        <p:nvSpPr>
          <p:cNvPr id="4" name="Content Placeholder 3">
            <a:extLst>
              <a:ext uri="{FF2B5EF4-FFF2-40B4-BE49-F238E27FC236}">
                <a16:creationId xmlns:a16="http://schemas.microsoft.com/office/drawing/2014/main" id="{28FA75CD-61EC-4007-AF54-FC89DB4882E3}"/>
              </a:ext>
            </a:extLst>
          </p:cNvPr>
          <p:cNvSpPr>
            <a:spLocks noGrp="1"/>
          </p:cNvSpPr>
          <p:nvPr>
            <p:ph sz="half" idx="2"/>
          </p:nvPr>
        </p:nvSpPr>
        <p:spPr/>
        <p:txBody>
          <a:bodyPr/>
          <a:lstStyle/>
          <a:p>
            <a:r>
              <a:rPr lang="en-US" sz="2000"/>
              <a:t>Output</a:t>
            </a:r>
          </a:p>
          <a:p>
            <a:endParaRPr lang="en-US" dirty="0"/>
          </a:p>
        </p:txBody>
      </p:sp>
      <p:pic>
        <p:nvPicPr>
          <p:cNvPr id="5" name="Picture" descr="Total Hotel Scores">
            <a:extLst>
              <a:ext uri="{FF2B5EF4-FFF2-40B4-BE49-F238E27FC236}">
                <a16:creationId xmlns:a16="http://schemas.microsoft.com/office/drawing/2014/main" id="{C665983A-AB82-471C-B6FA-28838DB55343}"/>
              </a:ext>
            </a:extLst>
          </p:cNvPr>
          <p:cNvPicPr/>
          <p:nvPr/>
        </p:nvPicPr>
        <p:blipFill>
          <a:blip r:embed="rId4"/>
          <a:stretch>
            <a:fillRect/>
          </a:stretch>
        </p:blipFill>
        <p:spPr bwMode="auto">
          <a:xfrm>
            <a:off x="5863561" y="2481263"/>
            <a:ext cx="4993829" cy="3695700"/>
          </a:xfrm>
          <a:prstGeom prst="rect">
            <a:avLst/>
          </a:prstGeom>
          <a:noFill/>
          <a:ln w="9525">
            <a:noFill/>
            <a:headEnd/>
            <a:tailEnd/>
          </a:ln>
        </p:spPr>
      </p:pic>
      <p:pic>
        <p:nvPicPr>
          <p:cNvPr id="7" name="Picture 6">
            <a:extLst>
              <a:ext uri="{FF2B5EF4-FFF2-40B4-BE49-F238E27FC236}">
                <a16:creationId xmlns:a16="http://schemas.microsoft.com/office/drawing/2014/main" id="{6F59F981-88BB-4407-BB7E-0C8A0EA3AD6A}"/>
              </a:ext>
            </a:extLst>
          </p:cNvPr>
          <p:cNvPicPr>
            <a:picLocks noChangeAspect="1"/>
          </p:cNvPicPr>
          <p:nvPr/>
        </p:nvPicPr>
        <p:blipFill>
          <a:blip r:embed="rId5"/>
          <a:stretch>
            <a:fillRect/>
          </a:stretch>
        </p:blipFill>
        <p:spPr>
          <a:xfrm>
            <a:off x="838200" y="2913296"/>
            <a:ext cx="4993829" cy="2138098"/>
          </a:xfrm>
          <a:prstGeom prst="rect">
            <a:avLst/>
          </a:prstGeom>
        </p:spPr>
      </p:pic>
      <p:pic>
        <p:nvPicPr>
          <p:cNvPr id="8" name="Audio 7">
            <a:hlinkClick r:id="" action="ppaction://media"/>
            <a:extLst>
              <a:ext uri="{FF2B5EF4-FFF2-40B4-BE49-F238E27FC236}">
                <a16:creationId xmlns:a16="http://schemas.microsoft.com/office/drawing/2014/main" id="{B46AA816-71B0-4011-A76D-4DB1EB25249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307564983"/>
      </p:ext>
    </p:extLst>
  </p:cSld>
  <p:clrMapOvr>
    <a:masterClrMapping/>
  </p:clrMapOvr>
  <mc:AlternateContent xmlns:mc="http://schemas.openxmlformats.org/markup-compatibility/2006" xmlns:p14="http://schemas.microsoft.com/office/powerpoint/2010/main">
    <mc:Choice Requires="p14">
      <p:transition spd="slow" p14:dur="2000" advTm="32935"/>
    </mc:Choice>
    <mc:Fallback xmlns="">
      <p:transition spd="slow" advTm="32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D38EE57-B708-47C9-A4A4-E25F09FAB0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57A28182-58A5-4DBB-8F64-BD944BCA81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15" name="Freeform 44">
              <a:extLst>
                <a:ext uri="{FF2B5EF4-FFF2-40B4-BE49-F238E27FC236}">
                  <a16:creationId xmlns:a16="http://schemas.microsoft.com/office/drawing/2014/main" id="{E4A9080E-7BA6-45FC-8677-8B9D5F4DAF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5">
              <a:extLst>
                <a:ext uri="{FF2B5EF4-FFF2-40B4-BE49-F238E27FC236}">
                  <a16:creationId xmlns:a16="http://schemas.microsoft.com/office/drawing/2014/main" id="{2163D516-75D4-4DE0-AC27-63719125AE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46">
              <a:extLst>
                <a:ext uri="{FF2B5EF4-FFF2-40B4-BE49-F238E27FC236}">
                  <a16:creationId xmlns:a16="http://schemas.microsoft.com/office/drawing/2014/main" id="{E74A26A5-C23A-46D4-B0FF-155FB38346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47">
              <a:extLst>
                <a:ext uri="{FF2B5EF4-FFF2-40B4-BE49-F238E27FC236}">
                  <a16:creationId xmlns:a16="http://schemas.microsoft.com/office/drawing/2014/main" id="{08E0243F-1062-43C6-AD04-130DFF6684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18">
              <a:extLst>
                <a:ext uri="{FF2B5EF4-FFF2-40B4-BE49-F238E27FC236}">
                  <a16:creationId xmlns:a16="http://schemas.microsoft.com/office/drawing/2014/main" id="{94C5517B-1B0F-47AA-93A5-3671899698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B6BAD43A-435B-4527-A68E-2BFA8351CA13}"/>
              </a:ext>
            </a:extLst>
          </p:cNvPr>
          <p:cNvSpPr>
            <a:spLocks noGrp="1"/>
          </p:cNvSpPr>
          <p:nvPr>
            <p:ph type="title"/>
          </p:nvPr>
        </p:nvSpPr>
        <p:spPr>
          <a:xfrm>
            <a:off x="1047280" y="759805"/>
            <a:ext cx="10306520" cy="1325563"/>
          </a:xfrm>
        </p:spPr>
        <p:txBody>
          <a:bodyPr>
            <a:normAutofit/>
          </a:bodyPr>
          <a:lstStyle/>
          <a:p>
            <a:r>
              <a:rPr lang="en-US" sz="4000" b="1">
                <a:solidFill>
                  <a:srgbClr val="FFFFFF"/>
                </a:solidFill>
              </a:rPr>
              <a:t>Data Preparation</a:t>
            </a:r>
          </a:p>
        </p:txBody>
      </p:sp>
      <p:sp>
        <p:nvSpPr>
          <p:cNvPr id="3" name="Content Placeholder 2">
            <a:extLst>
              <a:ext uri="{FF2B5EF4-FFF2-40B4-BE49-F238E27FC236}">
                <a16:creationId xmlns:a16="http://schemas.microsoft.com/office/drawing/2014/main" id="{50BEBF5D-8753-4DBA-8AFD-484256769FD3}"/>
              </a:ext>
            </a:extLst>
          </p:cNvPr>
          <p:cNvSpPr>
            <a:spLocks noGrp="1"/>
          </p:cNvSpPr>
          <p:nvPr>
            <p:ph idx="1"/>
          </p:nvPr>
        </p:nvSpPr>
        <p:spPr>
          <a:xfrm>
            <a:off x="1424904" y="2209457"/>
            <a:ext cx="4053545" cy="3756348"/>
          </a:xfrm>
        </p:spPr>
        <p:txBody>
          <a:bodyPr>
            <a:noAutofit/>
          </a:bodyPr>
          <a:lstStyle/>
          <a:p>
            <a:r>
              <a:rPr lang="en-US" sz="2000" dirty="0">
                <a:effectLst/>
                <a:ea typeface="Cambria" panose="02040503050406030204" pitchFamily="18" charset="0"/>
                <a:cs typeface="Times New Roman" panose="02020603050405020304" pitchFamily="18" charset="0"/>
              </a:rPr>
              <a:t>We filter out the unnecessary data for undertaking our analysis.</a:t>
            </a:r>
          </a:p>
          <a:p>
            <a:r>
              <a:rPr lang="en-US" sz="2000" dirty="0"/>
              <a:t>For Example: If we consider the ‘User Country’, We can assign 1 to Australia and 2 for Belgium as alphabetically A comes before B. In short, its just assigning numeric values / levels </a:t>
            </a:r>
          </a:p>
        </p:txBody>
      </p:sp>
      <p:pic>
        <p:nvPicPr>
          <p:cNvPr id="5" name="Picture 4">
            <a:extLst>
              <a:ext uri="{FF2B5EF4-FFF2-40B4-BE49-F238E27FC236}">
                <a16:creationId xmlns:a16="http://schemas.microsoft.com/office/drawing/2014/main" id="{73266F8E-4676-486F-B82C-9D853AD23EEC}"/>
              </a:ext>
            </a:extLst>
          </p:cNvPr>
          <p:cNvPicPr>
            <a:picLocks noChangeAspect="1"/>
          </p:cNvPicPr>
          <p:nvPr/>
        </p:nvPicPr>
        <p:blipFill>
          <a:blip r:embed="rId4"/>
          <a:stretch>
            <a:fillRect/>
          </a:stretch>
        </p:blipFill>
        <p:spPr>
          <a:xfrm>
            <a:off x="6098891" y="3000374"/>
            <a:ext cx="5422847" cy="1876425"/>
          </a:xfrm>
          <a:prstGeom prst="rect">
            <a:avLst/>
          </a:prstGeom>
        </p:spPr>
      </p:pic>
      <p:sp>
        <p:nvSpPr>
          <p:cNvPr id="7" name="TextBox 6">
            <a:extLst>
              <a:ext uri="{FF2B5EF4-FFF2-40B4-BE49-F238E27FC236}">
                <a16:creationId xmlns:a16="http://schemas.microsoft.com/office/drawing/2014/main" id="{09044BAF-8264-41DD-BD75-5264E7D57A4D}"/>
              </a:ext>
            </a:extLst>
          </p:cNvPr>
          <p:cNvSpPr txBox="1"/>
          <p:nvPr/>
        </p:nvSpPr>
        <p:spPr>
          <a:xfrm>
            <a:off x="6098892" y="4580510"/>
            <a:ext cx="4802404" cy="76611"/>
          </a:xfrm>
          <a:prstGeom prst="rect">
            <a:avLst/>
          </a:prstGeom>
          <a:solidFill>
            <a:srgbClr val="000000">
              <a:alpha val="50000"/>
            </a:srgbClr>
          </a:solidFill>
          <a:ln>
            <a:noFill/>
          </a:ln>
        </p:spPr>
        <p:txBody>
          <a:bodyPr wrap="square">
            <a:noAutofit/>
          </a:bodyPr>
          <a:lstStyle/>
          <a:p>
            <a:pPr marL="285750" marR="0" indent="-285750" algn="ctr">
              <a:spcBef>
                <a:spcPts val="900"/>
              </a:spcBef>
              <a:spcAft>
                <a:spcPts val="900"/>
              </a:spcAft>
              <a:buFont typeface="Arial" panose="020B0604020202020204" pitchFamily="34" charset="0"/>
              <a:buChar char="•"/>
            </a:pPr>
            <a:r>
              <a:rPr lang="en-US" sz="800">
                <a:solidFill>
                  <a:srgbClr val="FFFFFF"/>
                </a:solidFill>
                <a:effectLst/>
              </a:rPr>
              <a:t>Conversion of data Points to factor values</a:t>
            </a:r>
          </a:p>
        </p:txBody>
      </p:sp>
      <p:pic>
        <p:nvPicPr>
          <p:cNvPr id="4" name="Audio 3">
            <a:hlinkClick r:id="" action="ppaction://media"/>
            <a:extLst>
              <a:ext uri="{FF2B5EF4-FFF2-40B4-BE49-F238E27FC236}">
                <a16:creationId xmlns:a16="http://schemas.microsoft.com/office/drawing/2014/main" id="{9F62A307-6EEC-4BB8-9DEC-421BD8856A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48831356"/>
      </p:ext>
    </p:extLst>
  </p:cSld>
  <p:clrMapOvr>
    <a:masterClrMapping/>
  </p:clrMapOvr>
  <mc:AlternateContent xmlns:mc="http://schemas.openxmlformats.org/markup-compatibility/2006" xmlns:p14="http://schemas.microsoft.com/office/powerpoint/2010/main">
    <mc:Choice Requires="p14">
      <p:transition spd="slow" p14:dur="2000" advTm="79143"/>
    </mc:Choice>
    <mc:Fallback xmlns="">
      <p:transition spd="slow" advTm="791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27D15F9-FBA9-45B6-A1EE-7E26109074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549D845D-9A57-49AC-9523-BB0D6DA6FEC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25" name="Freeform 44">
              <a:extLst>
                <a:ext uri="{FF2B5EF4-FFF2-40B4-BE49-F238E27FC236}">
                  <a16:creationId xmlns:a16="http://schemas.microsoft.com/office/drawing/2014/main" id="{3348EFE1-9D21-4DC0-8EC9-C8876706132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5">
              <a:extLst>
                <a:ext uri="{FF2B5EF4-FFF2-40B4-BE49-F238E27FC236}">
                  <a16:creationId xmlns:a16="http://schemas.microsoft.com/office/drawing/2014/main" id="{D9CD0CF4-76F6-470E-A8EF-DD74FC196CA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6">
              <a:extLst>
                <a:ext uri="{FF2B5EF4-FFF2-40B4-BE49-F238E27FC236}">
                  <a16:creationId xmlns:a16="http://schemas.microsoft.com/office/drawing/2014/main" id="{71645EB6-7E0C-491E-9A5B-C25E80A64AF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7">
              <a:extLst>
                <a:ext uri="{FF2B5EF4-FFF2-40B4-BE49-F238E27FC236}">
                  <a16:creationId xmlns:a16="http://schemas.microsoft.com/office/drawing/2014/main" id="{D20E5CAC-62A4-48E1-9F9F-1F817668311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28">
              <a:extLst>
                <a:ext uri="{FF2B5EF4-FFF2-40B4-BE49-F238E27FC236}">
                  <a16:creationId xmlns:a16="http://schemas.microsoft.com/office/drawing/2014/main" id="{053A11D2-F06B-447E-96A7-27A21A8FA64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717CACD9-9241-48D5-B33A-180FA8F9E1E8}"/>
              </a:ext>
            </a:extLst>
          </p:cNvPr>
          <p:cNvSpPr>
            <a:spLocks noGrp="1"/>
          </p:cNvSpPr>
          <p:nvPr>
            <p:ph type="title"/>
          </p:nvPr>
        </p:nvSpPr>
        <p:spPr>
          <a:xfrm>
            <a:off x="1047280" y="759805"/>
            <a:ext cx="10306520" cy="1325563"/>
          </a:xfrm>
        </p:spPr>
        <p:txBody>
          <a:bodyPr>
            <a:normAutofit/>
          </a:bodyPr>
          <a:lstStyle/>
          <a:p>
            <a:r>
              <a:rPr lang="en-US" sz="4000" b="1">
                <a:solidFill>
                  <a:srgbClr val="FFFFFF"/>
                </a:solidFill>
              </a:rPr>
              <a:t>Algorithm Selection</a:t>
            </a:r>
          </a:p>
        </p:txBody>
      </p:sp>
      <p:pic>
        <p:nvPicPr>
          <p:cNvPr id="7" name="Graphic 6" descr="Dice">
            <a:extLst>
              <a:ext uri="{FF2B5EF4-FFF2-40B4-BE49-F238E27FC236}">
                <a16:creationId xmlns:a16="http://schemas.microsoft.com/office/drawing/2014/main" id="{AE0E6DAA-2861-4B11-9824-0019AA2F1E6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424902" y="2669172"/>
            <a:ext cx="3209779" cy="3209779"/>
          </a:xfrm>
          <a:prstGeom prst="rect">
            <a:avLst/>
          </a:prstGeom>
        </p:spPr>
      </p:pic>
      <p:sp>
        <p:nvSpPr>
          <p:cNvPr id="3" name="Content Placeholder 2">
            <a:extLst>
              <a:ext uri="{FF2B5EF4-FFF2-40B4-BE49-F238E27FC236}">
                <a16:creationId xmlns:a16="http://schemas.microsoft.com/office/drawing/2014/main" id="{E681A8C3-3463-4FFA-BA91-43F8D6A93027}"/>
              </a:ext>
            </a:extLst>
          </p:cNvPr>
          <p:cNvSpPr>
            <a:spLocks noGrp="1"/>
          </p:cNvSpPr>
          <p:nvPr>
            <p:ph idx="1"/>
          </p:nvPr>
        </p:nvSpPr>
        <p:spPr>
          <a:xfrm>
            <a:off x="5295569" y="2494450"/>
            <a:ext cx="5471529" cy="3563159"/>
          </a:xfrm>
        </p:spPr>
        <p:txBody>
          <a:bodyPr>
            <a:normAutofit/>
          </a:bodyPr>
          <a:lstStyle/>
          <a:p>
            <a:pPr marL="0" marR="0" indent="0">
              <a:spcBef>
                <a:spcPts val="1000"/>
              </a:spcBef>
              <a:spcAft>
                <a:spcPts val="0"/>
              </a:spcAft>
              <a:buNone/>
            </a:pPr>
            <a:r>
              <a:rPr lang="en-US" sz="1900" b="1" dirty="0">
                <a:effectLst/>
                <a:ea typeface="Times New Roman" panose="02020603050405020304" pitchFamily="18" charset="0"/>
                <a:cs typeface="Times New Roman" panose="02020603050405020304" pitchFamily="18" charset="0"/>
              </a:rPr>
              <a:t>Naive Bayes</a:t>
            </a:r>
          </a:p>
          <a:p>
            <a:pPr marL="0" marR="0">
              <a:spcBef>
                <a:spcPts val="1000"/>
              </a:spcBef>
              <a:spcAft>
                <a:spcPts val="0"/>
              </a:spcAft>
            </a:pPr>
            <a:r>
              <a:rPr lang="en-US" sz="1900" dirty="0">
                <a:ea typeface="Times New Roman" panose="02020603050405020304" pitchFamily="18" charset="0"/>
                <a:cs typeface="Times New Roman" panose="02020603050405020304" pitchFamily="18" charset="0"/>
              </a:rPr>
              <a:t>Naive Bayes (NB) is 'naive' because it makes the assumption that features of a measurement are independent of each other.</a:t>
            </a:r>
            <a:endParaRPr lang="en-US" sz="1900" dirty="0">
              <a:effectLst/>
              <a:ea typeface="Cambria" panose="02040503050406030204" pitchFamily="18" charset="0"/>
              <a:cs typeface="Times New Roman" panose="02020603050405020304" pitchFamily="18" charset="0"/>
            </a:endParaRPr>
          </a:p>
          <a:p>
            <a:r>
              <a:rPr lang="en-US" sz="1900" dirty="0">
                <a:effectLst/>
                <a:ea typeface="Cambria" panose="02040503050406030204" pitchFamily="18" charset="0"/>
                <a:cs typeface="Times New Roman" panose="02020603050405020304" pitchFamily="18" charset="0"/>
              </a:rPr>
              <a:t>Library(e1071) – This is the library or Department of Statistics which includes SVM</a:t>
            </a:r>
            <a:endParaRPr lang="en-US" sz="1900" dirty="0"/>
          </a:p>
        </p:txBody>
      </p:sp>
      <p:pic>
        <p:nvPicPr>
          <p:cNvPr id="4" name="Audio 3">
            <a:hlinkClick r:id="" action="ppaction://media"/>
            <a:extLst>
              <a:ext uri="{FF2B5EF4-FFF2-40B4-BE49-F238E27FC236}">
                <a16:creationId xmlns:a16="http://schemas.microsoft.com/office/drawing/2014/main" id="{36A8BDB0-314E-4295-A27B-E69B2F104D2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61052539"/>
      </p:ext>
    </p:extLst>
  </p:cSld>
  <p:clrMapOvr>
    <a:masterClrMapping/>
  </p:clrMapOvr>
  <mc:AlternateContent xmlns:mc="http://schemas.openxmlformats.org/markup-compatibility/2006" xmlns:p14="http://schemas.microsoft.com/office/powerpoint/2010/main">
    <mc:Choice Requires="p14">
      <p:transition spd="slow" p14:dur="2000" advTm="60497"/>
    </mc:Choice>
    <mc:Fallback xmlns="">
      <p:transition spd="slow" advTm="604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DD38EE57-B708-47C9-A4A4-E25F09FAB0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57A28182-58A5-4DBB-8F64-BD944BCA81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9710" y="635715"/>
            <a:ext cx="11142208" cy="2482136"/>
            <a:chOff x="409710" y="635715"/>
            <a:chExt cx="11142208" cy="2482136"/>
          </a:xfrm>
        </p:grpSpPr>
        <p:sp>
          <p:nvSpPr>
            <p:cNvPr id="15" name="Freeform 44">
              <a:extLst>
                <a:ext uri="{FF2B5EF4-FFF2-40B4-BE49-F238E27FC236}">
                  <a16:creationId xmlns:a16="http://schemas.microsoft.com/office/drawing/2014/main" id="{E4A9080E-7BA6-45FC-8677-8B9D5F4DAFE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5">
              <a:extLst>
                <a:ext uri="{FF2B5EF4-FFF2-40B4-BE49-F238E27FC236}">
                  <a16:creationId xmlns:a16="http://schemas.microsoft.com/office/drawing/2014/main" id="{2163D516-75D4-4DE0-AC27-63719125AE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46">
              <a:extLst>
                <a:ext uri="{FF2B5EF4-FFF2-40B4-BE49-F238E27FC236}">
                  <a16:creationId xmlns:a16="http://schemas.microsoft.com/office/drawing/2014/main" id="{E74A26A5-C23A-46D4-B0FF-155FB383462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47">
              <a:extLst>
                <a:ext uri="{FF2B5EF4-FFF2-40B4-BE49-F238E27FC236}">
                  <a16:creationId xmlns:a16="http://schemas.microsoft.com/office/drawing/2014/main" id="{08E0243F-1062-43C6-AD04-130DFF66840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Rectangle 18">
              <a:extLst>
                <a:ext uri="{FF2B5EF4-FFF2-40B4-BE49-F238E27FC236}">
                  <a16:creationId xmlns:a16="http://schemas.microsoft.com/office/drawing/2014/main" id="{94C5517B-1B0F-47AA-93A5-3671899698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2DAACE93-6F26-427C-8FFB-ACB45DCF9231}"/>
              </a:ext>
            </a:extLst>
          </p:cNvPr>
          <p:cNvSpPr>
            <a:spLocks noGrp="1"/>
          </p:cNvSpPr>
          <p:nvPr>
            <p:ph type="title"/>
          </p:nvPr>
        </p:nvSpPr>
        <p:spPr>
          <a:xfrm>
            <a:off x="1047280" y="759805"/>
            <a:ext cx="10306520" cy="1325563"/>
          </a:xfrm>
        </p:spPr>
        <p:txBody>
          <a:bodyPr>
            <a:normAutofit/>
          </a:bodyPr>
          <a:lstStyle/>
          <a:p>
            <a:r>
              <a:rPr lang="en-US" sz="4000" b="1" dirty="0">
                <a:solidFill>
                  <a:srgbClr val="FFFFFF"/>
                </a:solidFill>
              </a:rPr>
              <a:t>Naive Bayes</a:t>
            </a:r>
          </a:p>
        </p:txBody>
      </p:sp>
      <p:sp>
        <p:nvSpPr>
          <p:cNvPr id="3" name="Content Placeholder 2">
            <a:extLst>
              <a:ext uri="{FF2B5EF4-FFF2-40B4-BE49-F238E27FC236}">
                <a16:creationId xmlns:a16="http://schemas.microsoft.com/office/drawing/2014/main" id="{6DE8FE50-DE54-4178-BC90-DE6532E0E599}"/>
              </a:ext>
            </a:extLst>
          </p:cNvPr>
          <p:cNvSpPr>
            <a:spLocks noGrp="1"/>
          </p:cNvSpPr>
          <p:nvPr>
            <p:ph idx="1"/>
          </p:nvPr>
        </p:nvSpPr>
        <p:spPr>
          <a:xfrm>
            <a:off x="1424904" y="2494450"/>
            <a:ext cx="4053545" cy="3563159"/>
          </a:xfrm>
        </p:spPr>
        <p:txBody>
          <a:bodyPr>
            <a:normAutofit/>
          </a:bodyPr>
          <a:lstStyle/>
          <a:p>
            <a:pPr algn="just"/>
            <a:r>
              <a:rPr lang="en-US" sz="2000" dirty="0">
                <a:effectLst/>
                <a:ea typeface="Cambria" panose="02040503050406030204" pitchFamily="18" charset="0"/>
                <a:cs typeface="Times New Roman" panose="02020603050405020304" pitchFamily="18" charset="0"/>
              </a:rPr>
              <a:t>The output contains the </a:t>
            </a:r>
            <a:r>
              <a:rPr lang="en-US" sz="2000" dirty="0" err="1">
                <a:effectLst/>
                <a:ea typeface="Cambria" panose="02040503050406030204" pitchFamily="18" charset="0"/>
                <a:cs typeface="Times New Roman" panose="02020603050405020304" pitchFamily="18" charset="0"/>
              </a:rPr>
              <a:t>apriori</a:t>
            </a:r>
            <a:r>
              <a:rPr lang="en-US" sz="2000" dirty="0">
                <a:effectLst/>
                <a:ea typeface="Cambria" panose="02040503050406030204" pitchFamily="18" charset="0"/>
                <a:cs typeface="Times New Roman" panose="02020603050405020304" pitchFamily="18" charset="0"/>
              </a:rPr>
              <a:t> probabilities of the Score values, then the conditional probabilities of each class as a function of predictor values. The algorithm computes the probability that the score will be either of the 5 unique score values.</a:t>
            </a:r>
          </a:p>
          <a:p>
            <a:pPr marL="0" indent="0" algn="just">
              <a:buNone/>
            </a:pPr>
            <a:endParaRPr lang="en-US" sz="2000" dirty="0">
              <a:effectLst/>
              <a:ea typeface="Cambria" panose="020405030504060302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34E5F412-2EBD-47AC-B235-CA1F886CA80A}"/>
              </a:ext>
            </a:extLst>
          </p:cNvPr>
          <p:cNvPicPr>
            <a:picLocks noChangeAspect="1"/>
          </p:cNvPicPr>
          <p:nvPr/>
        </p:nvPicPr>
        <p:blipFill>
          <a:blip r:embed="rId4"/>
          <a:stretch>
            <a:fillRect/>
          </a:stretch>
        </p:blipFill>
        <p:spPr>
          <a:xfrm>
            <a:off x="6098892" y="2543175"/>
            <a:ext cx="5254908" cy="3314699"/>
          </a:xfrm>
          <a:prstGeom prst="rect">
            <a:avLst/>
          </a:prstGeom>
        </p:spPr>
      </p:pic>
      <p:sp>
        <p:nvSpPr>
          <p:cNvPr id="7" name="TextBox 6">
            <a:extLst>
              <a:ext uri="{FF2B5EF4-FFF2-40B4-BE49-F238E27FC236}">
                <a16:creationId xmlns:a16="http://schemas.microsoft.com/office/drawing/2014/main" id="{991FE5A7-4C3E-44D9-BD03-2C8A22125BA2}"/>
              </a:ext>
            </a:extLst>
          </p:cNvPr>
          <p:cNvSpPr txBox="1"/>
          <p:nvPr/>
        </p:nvSpPr>
        <p:spPr>
          <a:xfrm>
            <a:off x="1363058" y="4651510"/>
            <a:ext cx="4528629" cy="815608"/>
          </a:xfrm>
          <a:prstGeom prst="rect">
            <a:avLst/>
          </a:prstGeom>
          <a:noFill/>
        </p:spPr>
        <p:txBody>
          <a:bodyPr wrap="square">
            <a:spAutoFit/>
          </a:bodyPr>
          <a:lstStyle/>
          <a:p>
            <a:pPr>
              <a:spcBef>
                <a:spcPts val="900"/>
              </a:spcBef>
              <a:spcAft>
                <a:spcPts val="900"/>
              </a:spcAft>
            </a:pPr>
            <a:endParaRPr lang="en-US" sz="1600" dirty="0">
              <a:effectLst/>
              <a:ea typeface="Cambria" panose="02040503050406030204" pitchFamily="18" charset="0"/>
              <a:cs typeface="Times New Roman" panose="02020603050405020304" pitchFamily="18" charset="0"/>
            </a:endParaRPr>
          </a:p>
          <a:p>
            <a:pPr marL="0" marR="0">
              <a:spcBef>
                <a:spcPts val="900"/>
              </a:spcBef>
              <a:spcAft>
                <a:spcPts val="900"/>
              </a:spcAft>
            </a:pPr>
            <a:endParaRPr lang="en-US" sz="1600" dirty="0">
              <a:effectLst/>
              <a:ea typeface="Cambria" panose="020405030504060302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6691FBB0-D314-43C7-9FC1-8FEF1FF742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7324299"/>
      </p:ext>
    </p:extLst>
  </p:cSld>
  <p:clrMapOvr>
    <a:masterClrMapping/>
  </p:clrMapOvr>
  <mc:AlternateContent xmlns:mc="http://schemas.openxmlformats.org/markup-compatibility/2006" xmlns:p14="http://schemas.microsoft.com/office/powerpoint/2010/main">
    <mc:Choice Requires="p14">
      <p:transition spd="slow" p14:dur="2000" advTm="66186"/>
    </mc:Choice>
    <mc:Fallback xmlns="">
      <p:transition spd="slow" advTm="66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8">
            <a:extLst>
              <a:ext uri="{FF2B5EF4-FFF2-40B4-BE49-F238E27FC236}">
                <a16:creationId xmlns:a16="http://schemas.microsoft.com/office/drawing/2014/main" id="{10F24D38-B79E-44B4-830E-043F45D9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CC405B-2D04-4D64-9AEF-6675B6CA9950}"/>
              </a:ext>
            </a:extLst>
          </p:cNvPr>
          <p:cNvSpPr>
            <a:spLocks noGrp="1"/>
          </p:cNvSpPr>
          <p:nvPr>
            <p:ph type="title"/>
          </p:nvPr>
        </p:nvSpPr>
        <p:spPr>
          <a:xfrm>
            <a:off x="838200" y="620742"/>
            <a:ext cx="10515600" cy="1325563"/>
          </a:xfrm>
        </p:spPr>
        <p:txBody>
          <a:bodyPr>
            <a:normAutofit/>
          </a:bodyPr>
          <a:lstStyle/>
          <a:p>
            <a:r>
              <a:rPr lang="en-US" b="1" dirty="0">
                <a:solidFill>
                  <a:srgbClr val="FFFFFF"/>
                </a:solidFill>
              </a:rPr>
              <a:t>Confusion Matrix and Statistics</a:t>
            </a:r>
          </a:p>
        </p:txBody>
      </p:sp>
      <p:cxnSp>
        <p:nvCxnSpPr>
          <p:cNvPr id="14" name="Straight Connector 10">
            <a:extLst>
              <a:ext uri="{FF2B5EF4-FFF2-40B4-BE49-F238E27FC236}">
                <a16:creationId xmlns:a16="http://schemas.microsoft.com/office/drawing/2014/main" id="{FC469874-256B-45B3-A79C-7591B4BA1E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2DAF4C0-9EDE-4A3D-A6AB-B9CB1DC985DE}"/>
              </a:ext>
            </a:extLst>
          </p:cNvPr>
          <p:cNvSpPr>
            <a:spLocks noGrp="1"/>
          </p:cNvSpPr>
          <p:nvPr>
            <p:ph sz="half" idx="1"/>
          </p:nvPr>
        </p:nvSpPr>
        <p:spPr>
          <a:xfrm>
            <a:off x="838200" y="1946305"/>
            <a:ext cx="5097780" cy="4230657"/>
          </a:xfrm>
        </p:spPr>
        <p:txBody>
          <a:bodyPr>
            <a:normAutofit/>
          </a:bodyPr>
          <a:lstStyle/>
          <a:p>
            <a:r>
              <a:rPr lang="en-US" sz="1600" dirty="0">
                <a:solidFill>
                  <a:srgbClr val="FFFFFF"/>
                </a:solidFill>
                <a:effectLst/>
                <a:latin typeface="+mj-lt"/>
                <a:ea typeface="Cambria" panose="02040503050406030204" pitchFamily="18" charset="0"/>
                <a:cs typeface="Times New Roman" panose="02020603050405020304" pitchFamily="18" charset="0"/>
              </a:rPr>
              <a:t>The model has an overall accuracy of 60.47% for the training data set</a:t>
            </a:r>
          </a:p>
          <a:p>
            <a:r>
              <a:rPr lang="en-US" sz="1600" dirty="0">
                <a:solidFill>
                  <a:srgbClr val="FFFFFF"/>
                </a:solidFill>
                <a:effectLst/>
                <a:latin typeface="+mj-lt"/>
                <a:ea typeface="Cambria" panose="02040503050406030204" pitchFamily="18" charset="0"/>
                <a:cs typeface="Times New Roman" panose="02020603050405020304" pitchFamily="18" charset="0"/>
              </a:rPr>
              <a:t>## Confusion Matrix and Statistics</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Reference</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Prediction   1   2   3   4   5</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1   3   0   1   1   1</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2   0   7   4   0   5</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3   0   2  20   8  10</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4   1   1   9  47  20</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5   2   6  11  37 105</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Overall Statistics</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Accuracy : 0.6047          </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95% CI : (0.5469, 0.6603)</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No Information Rate : 0.4684          </a:t>
            </a:r>
            <a:br>
              <a:rPr lang="en-US" sz="1600" dirty="0">
                <a:solidFill>
                  <a:srgbClr val="FFFFFF"/>
                </a:solidFill>
                <a:effectLst/>
                <a:latin typeface="+mj-lt"/>
                <a:ea typeface="Cambria" panose="02040503050406030204" pitchFamily="18" charset="0"/>
                <a:cs typeface="Times New Roman" panose="02020603050405020304" pitchFamily="18" charset="0"/>
              </a:rPr>
            </a:br>
            <a:r>
              <a:rPr lang="en-US" sz="1600" dirty="0">
                <a:solidFill>
                  <a:srgbClr val="FFFFFF"/>
                </a:solidFill>
                <a:effectLst/>
                <a:latin typeface="+mj-lt"/>
                <a:ea typeface="Cambria" panose="02040503050406030204" pitchFamily="18" charset="0"/>
                <a:cs typeface="Times New Roman" panose="02020603050405020304" pitchFamily="18" charset="0"/>
              </a:rPr>
              <a:t>## P-Value [Acc &gt; NIR] : 1.435e-06</a:t>
            </a:r>
            <a:endParaRPr lang="en-US" sz="1600" dirty="0">
              <a:solidFill>
                <a:srgbClr val="FFFFFF"/>
              </a:solidFill>
              <a:latin typeface="+mj-lt"/>
            </a:endParaRPr>
          </a:p>
        </p:txBody>
      </p:sp>
      <p:sp>
        <p:nvSpPr>
          <p:cNvPr id="4" name="Content Placeholder 3">
            <a:extLst>
              <a:ext uri="{FF2B5EF4-FFF2-40B4-BE49-F238E27FC236}">
                <a16:creationId xmlns:a16="http://schemas.microsoft.com/office/drawing/2014/main" id="{66C03F37-6172-4D3D-9FC9-513CBD83D4DF}"/>
              </a:ext>
            </a:extLst>
          </p:cNvPr>
          <p:cNvSpPr>
            <a:spLocks noGrp="1"/>
          </p:cNvSpPr>
          <p:nvPr>
            <p:ph sz="half" idx="2"/>
          </p:nvPr>
        </p:nvSpPr>
        <p:spPr>
          <a:xfrm>
            <a:off x="6256020" y="1946305"/>
            <a:ext cx="5097780" cy="4230658"/>
          </a:xfrm>
        </p:spPr>
        <p:txBody>
          <a:bodyPr>
            <a:normAutofit/>
          </a:bodyPr>
          <a:lstStyle/>
          <a:p>
            <a:r>
              <a:rPr lang="en-US" sz="1600" dirty="0">
                <a:solidFill>
                  <a:srgbClr val="FFFFFF"/>
                </a:solidFill>
                <a:effectLst/>
                <a:ea typeface="Cambria" panose="02040503050406030204" pitchFamily="18" charset="0"/>
                <a:cs typeface="Times New Roman" panose="02020603050405020304" pitchFamily="18" charset="0"/>
              </a:rPr>
              <a:t>The model has 40.59% accuracy for the validation data.</a:t>
            </a:r>
          </a:p>
          <a:p>
            <a:r>
              <a:rPr lang="en-US" sz="1600" dirty="0">
                <a:solidFill>
                  <a:srgbClr val="FFFFFF"/>
                </a:solidFill>
                <a:effectLst/>
                <a:ea typeface="Cambria" panose="02040503050406030204" pitchFamily="18" charset="0"/>
                <a:cs typeface="Times New Roman" panose="02020603050405020304" pitchFamily="18" charset="0"/>
              </a:rPr>
              <a:t>## Confusion Matrix and Statistics</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Reference</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Prediction  1  2  3  4  5</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1  0  0  0  0  1</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2  1  1  3  6  2</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3  0  3  4 13  8</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4  0  4  8 18 15</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5  4  6 12 34 59</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Overall Statistics</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Accuracy : 0.4059          </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95% CI : (0.3376, 0.4771)</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No Information Rate : 0.4208          </a:t>
            </a:r>
            <a:br>
              <a:rPr lang="en-US" sz="1600" dirty="0">
                <a:solidFill>
                  <a:srgbClr val="FFFFFF"/>
                </a:solidFill>
                <a:effectLst/>
                <a:ea typeface="Cambria" panose="02040503050406030204" pitchFamily="18" charset="0"/>
                <a:cs typeface="Times New Roman" panose="02020603050405020304" pitchFamily="18" charset="0"/>
              </a:rPr>
            </a:br>
            <a:r>
              <a:rPr lang="en-US" sz="1600" dirty="0">
                <a:solidFill>
                  <a:srgbClr val="FFFFFF"/>
                </a:solidFill>
                <a:effectLst/>
                <a:ea typeface="Cambria" panose="02040503050406030204" pitchFamily="18" charset="0"/>
                <a:cs typeface="Times New Roman" panose="02020603050405020304" pitchFamily="18" charset="0"/>
              </a:rPr>
              <a:t>## P-Value [Acc &gt; NIR] : 0.69</a:t>
            </a:r>
            <a:endParaRPr lang="en-US" sz="1600" dirty="0">
              <a:solidFill>
                <a:srgbClr val="FFFFFF"/>
              </a:solidFill>
            </a:endParaRPr>
          </a:p>
        </p:txBody>
      </p:sp>
      <p:pic>
        <p:nvPicPr>
          <p:cNvPr id="5" name="Audio 4">
            <a:hlinkClick r:id="" action="ppaction://media"/>
            <a:extLst>
              <a:ext uri="{FF2B5EF4-FFF2-40B4-BE49-F238E27FC236}">
                <a16:creationId xmlns:a16="http://schemas.microsoft.com/office/drawing/2014/main" id="{2C156367-E12F-4438-A991-4409DF97C5D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833394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3578"/>
    </mc:Choice>
    <mc:Fallback xmlns="">
      <p:transition spd="slow" advTm="535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TotalTime>
  <Words>984</Words>
  <Application>Microsoft Macintosh PowerPoint</Application>
  <PresentationFormat>Widescreen</PresentationFormat>
  <Paragraphs>68</Paragraphs>
  <Slides>20</Slides>
  <Notes>0</Notes>
  <HiddenSlides>0</HiddenSlides>
  <MMClips>20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Cambria</vt:lpstr>
      <vt:lpstr>Wingdings</vt:lpstr>
      <vt:lpstr>Office Theme</vt:lpstr>
      <vt:lpstr>Las Vegas Hotel Recommendation</vt:lpstr>
      <vt:lpstr>Loading The Data </vt:lpstr>
      <vt:lpstr>Data Cleaning</vt:lpstr>
      <vt:lpstr>Data Visualization</vt:lpstr>
      <vt:lpstr>Data Visualization</vt:lpstr>
      <vt:lpstr>Data Preparation</vt:lpstr>
      <vt:lpstr>Algorithm Selection</vt:lpstr>
      <vt:lpstr>Naive Bayes</vt:lpstr>
      <vt:lpstr>Confusion Matrix and Statistics</vt:lpstr>
      <vt:lpstr>Random Forest Algorithm</vt:lpstr>
      <vt:lpstr>Data Preprocessing with WEKA </vt:lpstr>
      <vt:lpstr>Data Cleaning In Weka </vt:lpstr>
      <vt:lpstr>Data Cleaning in Weka</vt:lpstr>
      <vt:lpstr>Data Visualization</vt:lpstr>
      <vt:lpstr>Association Analysis </vt:lpstr>
      <vt:lpstr>Information Gain</vt:lpstr>
      <vt:lpstr>Algorithms</vt:lpstr>
      <vt:lpstr>K – Means Clustering Technique</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Las Vegas Hotel Recommendation</dc:title>
  <dc:creator>Suvarna Joshi</dc:creator>
  <cp:lastModifiedBy>Nalisha Rathod</cp:lastModifiedBy>
  <cp:revision>38</cp:revision>
  <dcterms:created xsi:type="dcterms:W3CDTF">2020-12-12T17:20:47Z</dcterms:created>
  <dcterms:modified xsi:type="dcterms:W3CDTF">2020-12-13T02:12:02Z</dcterms:modified>
</cp:coreProperties>
</file>

<file path=docProps/thumbnail.jpeg>
</file>